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7"/>
  </p:notesMasterIdLst>
  <p:handoutMasterIdLst>
    <p:handoutMasterId r:id="rId78"/>
  </p:handoutMasterIdLst>
  <p:sldIdLst>
    <p:sldId id="285" r:id="rId2"/>
    <p:sldId id="673" r:id="rId3"/>
    <p:sldId id="350" r:id="rId4"/>
    <p:sldId id="677" r:id="rId5"/>
    <p:sldId id="678" r:id="rId6"/>
    <p:sldId id="367" r:id="rId7"/>
    <p:sldId id="679" r:id="rId8"/>
    <p:sldId id="680" r:id="rId9"/>
    <p:sldId id="681" r:id="rId10"/>
    <p:sldId id="358" r:id="rId11"/>
    <p:sldId id="361" r:id="rId12"/>
    <p:sldId id="362" r:id="rId13"/>
    <p:sldId id="656" r:id="rId14"/>
    <p:sldId id="290" r:id="rId15"/>
    <p:sldId id="355" r:id="rId16"/>
    <p:sldId id="356" r:id="rId17"/>
    <p:sldId id="675" r:id="rId18"/>
    <p:sldId id="676" r:id="rId19"/>
    <p:sldId id="357" r:id="rId20"/>
    <p:sldId id="371" r:id="rId21"/>
    <p:sldId id="372" r:id="rId22"/>
    <p:sldId id="373" r:id="rId23"/>
    <p:sldId id="374" r:id="rId24"/>
    <p:sldId id="375" r:id="rId25"/>
    <p:sldId id="378" r:id="rId26"/>
    <p:sldId id="379" r:id="rId27"/>
    <p:sldId id="380" r:id="rId28"/>
    <p:sldId id="381" r:id="rId29"/>
    <p:sldId id="382" r:id="rId30"/>
    <p:sldId id="385" r:id="rId31"/>
    <p:sldId id="659" r:id="rId32"/>
    <p:sldId id="660" r:id="rId33"/>
    <p:sldId id="386" r:id="rId34"/>
    <p:sldId id="388" r:id="rId35"/>
    <p:sldId id="389" r:id="rId36"/>
    <p:sldId id="390" r:id="rId37"/>
    <p:sldId id="391" r:id="rId38"/>
    <p:sldId id="392" r:id="rId39"/>
    <p:sldId id="393" r:id="rId40"/>
    <p:sldId id="394" r:id="rId41"/>
    <p:sldId id="395" r:id="rId42"/>
    <p:sldId id="383" r:id="rId43"/>
    <p:sldId id="662" r:id="rId44"/>
    <p:sldId id="682" r:id="rId45"/>
    <p:sldId id="384" r:id="rId46"/>
    <p:sldId id="425" r:id="rId47"/>
    <p:sldId id="661" r:id="rId48"/>
    <p:sldId id="664" r:id="rId49"/>
    <p:sldId id="665" r:id="rId50"/>
    <p:sldId id="663" r:id="rId51"/>
    <p:sldId id="666" r:id="rId52"/>
    <p:sldId id="667" r:id="rId53"/>
    <p:sldId id="401" r:id="rId54"/>
    <p:sldId id="402" r:id="rId55"/>
    <p:sldId id="658" r:id="rId56"/>
    <p:sldId id="404" r:id="rId57"/>
    <p:sldId id="671" r:id="rId58"/>
    <p:sldId id="531" r:id="rId59"/>
    <p:sldId id="442" r:id="rId60"/>
    <p:sldId id="443" r:id="rId61"/>
    <p:sldId id="444" r:id="rId62"/>
    <p:sldId id="445" r:id="rId63"/>
    <p:sldId id="446" r:id="rId64"/>
    <p:sldId id="532" r:id="rId65"/>
    <p:sldId id="533" r:id="rId66"/>
    <p:sldId id="534" r:id="rId67"/>
    <p:sldId id="535" r:id="rId68"/>
    <p:sldId id="410" r:id="rId69"/>
    <p:sldId id="411" r:id="rId70"/>
    <p:sldId id="412" r:id="rId71"/>
    <p:sldId id="536" r:id="rId72"/>
    <p:sldId id="537" r:id="rId73"/>
    <p:sldId id="538" r:id="rId74"/>
    <p:sldId id="409" r:id="rId75"/>
    <p:sldId id="674" r:id="rId76"/>
  </p:sldIdLst>
  <p:sldSz cx="4610100" cy="3460750"/>
  <p:notesSz cx="4610100" cy="3460750"/>
  <p:defaultTextStyle>
    <a:defPPr>
      <a:defRPr lang="en-J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43"/>
    <p:restoredTop sz="94697"/>
  </p:normalViewPr>
  <p:slideViewPr>
    <p:cSldViewPr>
      <p:cViewPr varScale="1">
        <p:scale>
          <a:sx n="236" d="100"/>
          <a:sy n="236" d="100"/>
        </p:scale>
        <p:origin x="1352" y="184"/>
      </p:cViewPr>
      <p:guideLst>
        <p:guide orient="horz" pos="2880"/>
        <p:guide pos="2160"/>
      </p:guideLst>
    </p:cSldViewPr>
  </p:slideViewPr>
  <p:notesTextViewPr>
    <p:cViewPr>
      <p:scale>
        <a:sx n="100" d="100"/>
        <a:sy n="100" d="100"/>
      </p:scale>
      <p:origin x="0" y="0"/>
    </p:cViewPr>
  </p:notesTextViewPr>
  <p:notesViewPr>
    <p:cSldViewPr>
      <p:cViewPr varScale="1">
        <p:scale>
          <a:sx n="256" d="100"/>
          <a:sy n="256" d="100"/>
        </p:scale>
        <p:origin x="2336"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476FA8-26A4-2428-6C6E-D1C462948AB9}"/>
              </a:ext>
            </a:extLst>
          </p:cNvPr>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JO"/>
          </a:p>
        </p:txBody>
      </p:sp>
      <p:sp>
        <p:nvSpPr>
          <p:cNvPr id="3" name="Date Placeholder 2">
            <a:extLst>
              <a:ext uri="{FF2B5EF4-FFF2-40B4-BE49-F238E27FC236}">
                <a16:creationId xmlns:a16="http://schemas.microsoft.com/office/drawing/2014/main" id="{F9795523-0195-BE23-BC6A-84B47639E34B}"/>
              </a:ext>
            </a:extLst>
          </p:cNvPr>
          <p:cNvSpPr>
            <a:spLocks noGrp="1"/>
          </p:cNvSpPr>
          <p:nvPr>
            <p:ph type="dt" sz="quarter" idx="1"/>
          </p:nvPr>
        </p:nvSpPr>
        <p:spPr>
          <a:xfrm>
            <a:off x="2611438" y="0"/>
            <a:ext cx="1997075" cy="173038"/>
          </a:xfrm>
          <a:prstGeom prst="rect">
            <a:avLst/>
          </a:prstGeom>
        </p:spPr>
        <p:txBody>
          <a:bodyPr vert="horz" lIns="91440" tIns="45720" rIns="91440" bIns="45720" rtlCol="0"/>
          <a:lstStyle>
            <a:lvl1pPr algn="r">
              <a:defRPr sz="1200"/>
            </a:lvl1pPr>
          </a:lstStyle>
          <a:p>
            <a:fld id="{D6B841A9-A462-9D42-B73C-E9E820DC16C1}" type="datetimeFigureOut">
              <a:rPr lang="en-JO" smtClean="0"/>
              <a:t>13/09/2025</a:t>
            </a:fld>
            <a:endParaRPr lang="en-JO"/>
          </a:p>
        </p:txBody>
      </p:sp>
      <p:sp>
        <p:nvSpPr>
          <p:cNvPr id="4" name="Footer Placeholder 3">
            <a:extLst>
              <a:ext uri="{FF2B5EF4-FFF2-40B4-BE49-F238E27FC236}">
                <a16:creationId xmlns:a16="http://schemas.microsoft.com/office/drawing/2014/main" id="{6479299A-E37C-7E5B-08B7-F16E6017582D}"/>
              </a:ext>
            </a:extLst>
          </p:cNvPr>
          <p:cNvSpPr>
            <a:spLocks noGrp="1"/>
          </p:cNvSpPr>
          <p:nvPr>
            <p:ph type="ftr" sz="quarter" idx="2"/>
          </p:nvPr>
        </p:nvSpPr>
        <p:spPr>
          <a:xfrm>
            <a:off x="0" y="3287713"/>
            <a:ext cx="1997075" cy="173037"/>
          </a:xfrm>
          <a:prstGeom prst="rect">
            <a:avLst/>
          </a:prstGeom>
        </p:spPr>
        <p:txBody>
          <a:bodyPr vert="horz" lIns="91440" tIns="45720" rIns="91440" bIns="45720" rtlCol="0" anchor="b"/>
          <a:lstStyle>
            <a:lvl1pPr algn="l">
              <a:defRPr sz="1200"/>
            </a:lvl1pPr>
          </a:lstStyle>
          <a:p>
            <a:endParaRPr lang="en-JO"/>
          </a:p>
        </p:txBody>
      </p:sp>
      <p:sp>
        <p:nvSpPr>
          <p:cNvPr id="5" name="Slide Number Placeholder 4">
            <a:extLst>
              <a:ext uri="{FF2B5EF4-FFF2-40B4-BE49-F238E27FC236}">
                <a16:creationId xmlns:a16="http://schemas.microsoft.com/office/drawing/2014/main" id="{58FA2FC2-2B50-3DB2-B4DC-491CC3E52750}"/>
              </a:ext>
            </a:extLst>
          </p:cNvPr>
          <p:cNvSpPr>
            <a:spLocks noGrp="1"/>
          </p:cNvSpPr>
          <p:nvPr>
            <p:ph type="sldNum" sz="quarter" idx="3"/>
          </p:nvPr>
        </p:nvSpPr>
        <p:spPr>
          <a:xfrm>
            <a:off x="2611438" y="3287713"/>
            <a:ext cx="1997075" cy="173037"/>
          </a:xfrm>
          <a:prstGeom prst="rect">
            <a:avLst/>
          </a:prstGeom>
        </p:spPr>
        <p:txBody>
          <a:bodyPr vert="horz" lIns="91440" tIns="45720" rIns="91440" bIns="45720" rtlCol="0" anchor="b"/>
          <a:lstStyle>
            <a:lvl1pPr algn="r">
              <a:defRPr sz="1200"/>
            </a:lvl1pPr>
          </a:lstStyle>
          <a:p>
            <a:fld id="{49697F8C-8879-FD48-B418-1984B80DA1B2}" type="slidenum">
              <a:rPr lang="en-JO" smtClean="0"/>
              <a:t>‹#›</a:t>
            </a:fld>
            <a:endParaRPr lang="en-JO"/>
          </a:p>
        </p:txBody>
      </p:sp>
    </p:spTree>
    <p:extLst>
      <p:ext uri="{BB962C8B-B14F-4D97-AF65-F5344CB8AC3E}">
        <p14:creationId xmlns:p14="http://schemas.microsoft.com/office/powerpoint/2010/main" val="33296186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JO"/>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F15BA6A6-5030-5D42-882A-01B3DDD64073}" type="datetimeFigureOut">
              <a:rPr lang="en-JO" smtClean="0"/>
              <a:t>13/09/2025</a:t>
            </a:fld>
            <a:endParaRPr lang="en-JO"/>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JO"/>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JO"/>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C8E1B438-D85F-6048-A414-B356208B0630}" type="slidenum">
              <a:rPr lang="en-JO" smtClean="0"/>
              <a:t>‹#›</a:t>
            </a:fld>
            <a:endParaRPr lang="en-JO"/>
          </a:p>
        </p:txBody>
      </p:sp>
    </p:spTree>
    <p:extLst>
      <p:ext uri="{BB962C8B-B14F-4D97-AF65-F5344CB8AC3E}">
        <p14:creationId xmlns:p14="http://schemas.microsoft.com/office/powerpoint/2010/main" val="176008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D6FBCCA-3243-D047-8736-3D870180CF0B}"/>
              </a:ext>
            </a:extLst>
          </p:cNvPr>
          <p:cNvSpPr>
            <a:spLocks noGrp="1" noChangeArrowheads="1"/>
          </p:cNvSpPr>
          <p:nvPr>
            <p:ph type="sldNum" sz="quarter" idx="5"/>
          </p:nvPr>
        </p:nvSpPr>
        <p:spPr>
          <a:ln/>
        </p:spPr>
        <p:txBody>
          <a:bodyPr/>
          <a:lstStyle/>
          <a:p>
            <a:fld id="{E7553889-FC23-4644-A752-6DF85EE90B70}" type="slidenum">
              <a:rPr lang="en-US" altLang="en-US"/>
              <a:pPr/>
              <a:t>20</a:t>
            </a:fld>
            <a:endParaRPr lang="en-US" altLang="en-US"/>
          </a:p>
        </p:txBody>
      </p:sp>
      <p:sp>
        <p:nvSpPr>
          <p:cNvPr id="125954" name="Rectangle 2">
            <a:extLst>
              <a:ext uri="{FF2B5EF4-FFF2-40B4-BE49-F238E27FC236}">
                <a16:creationId xmlns:a16="http://schemas.microsoft.com/office/drawing/2014/main" id="{838C788D-671F-9B48-961A-6E0F53A2B255}"/>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7A46ED38-9270-3A43-9FFF-A11410A6F4B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41422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73E3502-5104-9545-A2C7-56AB4C7AF735}"/>
              </a:ext>
            </a:extLst>
          </p:cNvPr>
          <p:cNvSpPr>
            <a:spLocks noGrp="1" noChangeArrowheads="1"/>
          </p:cNvSpPr>
          <p:nvPr>
            <p:ph type="sldNum" sz="quarter" idx="5"/>
          </p:nvPr>
        </p:nvSpPr>
        <p:spPr>
          <a:ln/>
        </p:spPr>
        <p:txBody>
          <a:bodyPr/>
          <a:lstStyle/>
          <a:p>
            <a:fld id="{006E758D-49B6-A143-90F2-71C88C86D6F0}" type="slidenum">
              <a:rPr lang="en-US" altLang="en-US"/>
              <a:pPr/>
              <a:t>29</a:t>
            </a:fld>
            <a:endParaRPr lang="en-US" altLang="en-US"/>
          </a:p>
        </p:txBody>
      </p:sp>
      <p:sp>
        <p:nvSpPr>
          <p:cNvPr id="152578" name="Rectangle 2">
            <a:extLst>
              <a:ext uri="{FF2B5EF4-FFF2-40B4-BE49-F238E27FC236}">
                <a16:creationId xmlns:a16="http://schemas.microsoft.com/office/drawing/2014/main" id="{1002A18A-CCB8-6B44-8090-15E7C957DE50}"/>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43E91135-0CAB-514A-944D-13DB18FDED69}"/>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19526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251CD9F-3868-594C-B261-FF11A90AB476}"/>
              </a:ext>
            </a:extLst>
          </p:cNvPr>
          <p:cNvSpPr>
            <a:spLocks noGrp="1" noChangeArrowheads="1"/>
          </p:cNvSpPr>
          <p:nvPr>
            <p:ph type="sldNum" sz="quarter" idx="5"/>
          </p:nvPr>
        </p:nvSpPr>
        <p:spPr>
          <a:ln/>
        </p:spPr>
        <p:txBody>
          <a:bodyPr/>
          <a:lstStyle/>
          <a:p>
            <a:fld id="{6BE41C38-3437-8E45-8935-3D83CA9BF307}" type="slidenum">
              <a:rPr lang="en-US" altLang="en-US"/>
              <a:pPr/>
              <a:t>30</a:t>
            </a:fld>
            <a:endParaRPr lang="en-US" altLang="en-US"/>
          </a:p>
        </p:txBody>
      </p:sp>
      <p:sp>
        <p:nvSpPr>
          <p:cNvPr id="155650" name="Rectangle 2">
            <a:extLst>
              <a:ext uri="{FF2B5EF4-FFF2-40B4-BE49-F238E27FC236}">
                <a16:creationId xmlns:a16="http://schemas.microsoft.com/office/drawing/2014/main" id="{3E76D019-8568-D647-8FF0-C303BD104D8E}"/>
              </a:ext>
            </a:extLst>
          </p:cNvPr>
          <p:cNvSpPr>
            <a:spLocks noGrp="1" noRot="1" noChangeAspect="1" noChangeArrowheads="1" noTextEdit="1"/>
          </p:cNvSpPr>
          <p:nvPr>
            <p:ph type="sldImg"/>
          </p:nvPr>
        </p:nvSpPr>
        <p:spPr>
          <a:ln/>
        </p:spPr>
      </p:sp>
      <p:sp>
        <p:nvSpPr>
          <p:cNvPr id="155651" name="Rectangle 3">
            <a:extLst>
              <a:ext uri="{FF2B5EF4-FFF2-40B4-BE49-F238E27FC236}">
                <a16:creationId xmlns:a16="http://schemas.microsoft.com/office/drawing/2014/main" id="{B3499923-FC76-C14A-9B70-489A2F782F5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46296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251CD9F-3868-594C-B261-FF11A90AB476}"/>
              </a:ext>
            </a:extLst>
          </p:cNvPr>
          <p:cNvSpPr>
            <a:spLocks noGrp="1" noChangeArrowheads="1"/>
          </p:cNvSpPr>
          <p:nvPr>
            <p:ph type="sldNum" sz="quarter" idx="5"/>
          </p:nvPr>
        </p:nvSpPr>
        <p:spPr>
          <a:ln/>
        </p:spPr>
        <p:txBody>
          <a:bodyPr/>
          <a:lstStyle/>
          <a:p>
            <a:fld id="{6BE41C38-3437-8E45-8935-3D83CA9BF307}" type="slidenum">
              <a:rPr lang="en-US" altLang="en-US"/>
              <a:pPr/>
              <a:t>31</a:t>
            </a:fld>
            <a:endParaRPr lang="en-US" altLang="en-US"/>
          </a:p>
        </p:txBody>
      </p:sp>
      <p:sp>
        <p:nvSpPr>
          <p:cNvPr id="155650" name="Rectangle 2">
            <a:extLst>
              <a:ext uri="{FF2B5EF4-FFF2-40B4-BE49-F238E27FC236}">
                <a16:creationId xmlns:a16="http://schemas.microsoft.com/office/drawing/2014/main" id="{3E76D019-8568-D647-8FF0-C303BD104D8E}"/>
              </a:ext>
            </a:extLst>
          </p:cNvPr>
          <p:cNvSpPr>
            <a:spLocks noGrp="1" noRot="1" noChangeAspect="1" noChangeArrowheads="1" noTextEdit="1"/>
          </p:cNvSpPr>
          <p:nvPr>
            <p:ph type="sldImg"/>
          </p:nvPr>
        </p:nvSpPr>
        <p:spPr>
          <a:ln/>
        </p:spPr>
      </p:sp>
      <p:sp>
        <p:nvSpPr>
          <p:cNvPr id="155651" name="Rectangle 3">
            <a:extLst>
              <a:ext uri="{FF2B5EF4-FFF2-40B4-BE49-F238E27FC236}">
                <a16:creationId xmlns:a16="http://schemas.microsoft.com/office/drawing/2014/main" id="{B3499923-FC76-C14A-9B70-489A2F782F5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65613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251CD9F-3868-594C-B261-FF11A90AB476}"/>
              </a:ext>
            </a:extLst>
          </p:cNvPr>
          <p:cNvSpPr>
            <a:spLocks noGrp="1" noChangeArrowheads="1"/>
          </p:cNvSpPr>
          <p:nvPr>
            <p:ph type="sldNum" sz="quarter" idx="5"/>
          </p:nvPr>
        </p:nvSpPr>
        <p:spPr>
          <a:ln/>
        </p:spPr>
        <p:txBody>
          <a:bodyPr/>
          <a:lstStyle/>
          <a:p>
            <a:fld id="{6BE41C38-3437-8E45-8935-3D83CA9BF307}" type="slidenum">
              <a:rPr lang="en-US" altLang="en-US"/>
              <a:pPr/>
              <a:t>32</a:t>
            </a:fld>
            <a:endParaRPr lang="en-US" altLang="en-US"/>
          </a:p>
        </p:txBody>
      </p:sp>
      <p:sp>
        <p:nvSpPr>
          <p:cNvPr id="155650" name="Rectangle 2">
            <a:extLst>
              <a:ext uri="{FF2B5EF4-FFF2-40B4-BE49-F238E27FC236}">
                <a16:creationId xmlns:a16="http://schemas.microsoft.com/office/drawing/2014/main" id="{3E76D019-8568-D647-8FF0-C303BD104D8E}"/>
              </a:ext>
            </a:extLst>
          </p:cNvPr>
          <p:cNvSpPr>
            <a:spLocks noGrp="1" noRot="1" noChangeAspect="1" noChangeArrowheads="1" noTextEdit="1"/>
          </p:cNvSpPr>
          <p:nvPr>
            <p:ph type="sldImg"/>
          </p:nvPr>
        </p:nvSpPr>
        <p:spPr>
          <a:ln/>
        </p:spPr>
      </p:sp>
      <p:sp>
        <p:nvSpPr>
          <p:cNvPr id="155651" name="Rectangle 3">
            <a:extLst>
              <a:ext uri="{FF2B5EF4-FFF2-40B4-BE49-F238E27FC236}">
                <a16:creationId xmlns:a16="http://schemas.microsoft.com/office/drawing/2014/main" id="{B3499923-FC76-C14A-9B70-489A2F782F5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04081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726F21B-7393-F744-ABD4-716DA1BC0713}"/>
              </a:ext>
            </a:extLst>
          </p:cNvPr>
          <p:cNvSpPr>
            <a:spLocks noGrp="1" noChangeArrowheads="1"/>
          </p:cNvSpPr>
          <p:nvPr>
            <p:ph type="sldNum" sz="quarter" idx="5"/>
          </p:nvPr>
        </p:nvSpPr>
        <p:spPr>
          <a:ln/>
        </p:spPr>
        <p:txBody>
          <a:bodyPr/>
          <a:lstStyle/>
          <a:p>
            <a:fld id="{EDE6CBD3-4E08-9F44-B03E-D46A27E7EA1E}" type="slidenum">
              <a:rPr lang="en-US" altLang="en-US"/>
              <a:pPr/>
              <a:t>33</a:t>
            </a:fld>
            <a:endParaRPr lang="en-US" altLang="en-US"/>
          </a:p>
        </p:txBody>
      </p:sp>
      <p:sp>
        <p:nvSpPr>
          <p:cNvPr id="156674" name="Rectangle 2">
            <a:extLst>
              <a:ext uri="{FF2B5EF4-FFF2-40B4-BE49-F238E27FC236}">
                <a16:creationId xmlns:a16="http://schemas.microsoft.com/office/drawing/2014/main" id="{607A3692-52FB-4F45-A9C9-61329DE1BE6C}"/>
              </a:ext>
            </a:extLst>
          </p:cNvPr>
          <p:cNvSpPr>
            <a:spLocks noGrp="1" noRot="1" noChangeAspect="1" noChangeArrowheads="1" noTextEdit="1"/>
          </p:cNvSpPr>
          <p:nvPr>
            <p:ph type="sldImg"/>
          </p:nvPr>
        </p:nvSpPr>
        <p:spPr>
          <a:ln/>
        </p:spPr>
      </p:sp>
      <p:sp>
        <p:nvSpPr>
          <p:cNvPr id="156675" name="Rectangle 3">
            <a:extLst>
              <a:ext uri="{FF2B5EF4-FFF2-40B4-BE49-F238E27FC236}">
                <a16:creationId xmlns:a16="http://schemas.microsoft.com/office/drawing/2014/main" id="{B04E02A9-0DF4-8046-A8F5-5D628C57FC2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14030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A1B6C00-13FF-C847-B5DF-E75672DE7078}"/>
              </a:ext>
            </a:extLst>
          </p:cNvPr>
          <p:cNvSpPr>
            <a:spLocks noGrp="1" noChangeArrowheads="1"/>
          </p:cNvSpPr>
          <p:nvPr>
            <p:ph type="sldNum" sz="quarter" idx="5"/>
          </p:nvPr>
        </p:nvSpPr>
        <p:spPr>
          <a:ln/>
        </p:spPr>
        <p:txBody>
          <a:bodyPr/>
          <a:lstStyle/>
          <a:p>
            <a:fld id="{0E3AF60B-9172-3442-BD89-C7B2EEBDB7BB}" type="slidenum">
              <a:rPr lang="en-US" altLang="en-US"/>
              <a:pPr/>
              <a:t>34</a:t>
            </a:fld>
            <a:endParaRPr lang="en-US" altLang="en-US"/>
          </a:p>
        </p:txBody>
      </p:sp>
      <p:sp>
        <p:nvSpPr>
          <p:cNvPr id="158722" name="Rectangle 2">
            <a:extLst>
              <a:ext uri="{FF2B5EF4-FFF2-40B4-BE49-F238E27FC236}">
                <a16:creationId xmlns:a16="http://schemas.microsoft.com/office/drawing/2014/main" id="{A61F23AA-2FB8-144C-A82C-B9A6C3E3E430}"/>
              </a:ext>
            </a:extLst>
          </p:cNvPr>
          <p:cNvSpPr>
            <a:spLocks noGrp="1" noRot="1" noChangeAspect="1" noChangeArrowheads="1" noTextEdit="1"/>
          </p:cNvSpPr>
          <p:nvPr>
            <p:ph type="sldImg"/>
          </p:nvPr>
        </p:nvSpPr>
        <p:spPr>
          <a:ln/>
        </p:spPr>
      </p:sp>
      <p:sp>
        <p:nvSpPr>
          <p:cNvPr id="158723" name="Rectangle 3">
            <a:extLst>
              <a:ext uri="{FF2B5EF4-FFF2-40B4-BE49-F238E27FC236}">
                <a16:creationId xmlns:a16="http://schemas.microsoft.com/office/drawing/2014/main" id="{D950ECDC-82A3-CB45-9F36-C713E9FEA1B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00569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30201B2-8C4F-D44F-9413-6642C845AC26}"/>
              </a:ext>
            </a:extLst>
          </p:cNvPr>
          <p:cNvSpPr>
            <a:spLocks noGrp="1" noChangeArrowheads="1"/>
          </p:cNvSpPr>
          <p:nvPr>
            <p:ph type="sldNum" sz="quarter" idx="5"/>
          </p:nvPr>
        </p:nvSpPr>
        <p:spPr>
          <a:ln/>
        </p:spPr>
        <p:txBody>
          <a:bodyPr/>
          <a:lstStyle/>
          <a:p>
            <a:fld id="{9EB50ADF-28D2-7B4C-90DE-987F88A27A26}" type="slidenum">
              <a:rPr lang="en-US" altLang="en-US"/>
              <a:pPr/>
              <a:t>35</a:t>
            </a:fld>
            <a:endParaRPr lang="en-US" altLang="en-US"/>
          </a:p>
        </p:txBody>
      </p:sp>
      <p:sp>
        <p:nvSpPr>
          <p:cNvPr id="159746" name="Rectangle 2">
            <a:extLst>
              <a:ext uri="{FF2B5EF4-FFF2-40B4-BE49-F238E27FC236}">
                <a16:creationId xmlns:a16="http://schemas.microsoft.com/office/drawing/2014/main" id="{6A89382F-245D-024D-8662-7C06E1F15187}"/>
              </a:ext>
            </a:extLst>
          </p:cNvPr>
          <p:cNvSpPr>
            <a:spLocks noGrp="1" noRot="1" noChangeAspect="1" noChangeArrowheads="1" noTextEdit="1"/>
          </p:cNvSpPr>
          <p:nvPr>
            <p:ph type="sldImg"/>
          </p:nvPr>
        </p:nvSpPr>
        <p:spPr>
          <a:ln/>
        </p:spPr>
      </p:sp>
      <p:sp>
        <p:nvSpPr>
          <p:cNvPr id="159747" name="Rectangle 3">
            <a:extLst>
              <a:ext uri="{FF2B5EF4-FFF2-40B4-BE49-F238E27FC236}">
                <a16:creationId xmlns:a16="http://schemas.microsoft.com/office/drawing/2014/main" id="{FBC697B8-B1AE-B245-AD6D-F1F23397B77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43837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8E7A510-54A1-904A-855E-683E67D95786}"/>
              </a:ext>
            </a:extLst>
          </p:cNvPr>
          <p:cNvSpPr>
            <a:spLocks noGrp="1" noChangeArrowheads="1"/>
          </p:cNvSpPr>
          <p:nvPr>
            <p:ph type="sldNum" sz="quarter" idx="5"/>
          </p:nvPr>
        </p:nvSpPr>
        <p:spPr>
          <a:ln/>
        </p:spPr>
        <p:txBody>
          <a:bodyPr/>
          <a:lstStyle/>
          <a:p>
            <a:fld id="{78D6194C-CB88-0041-A701-32F8541F756C}" type="slidenum">
              <a:rPr lang="en-US" altLang="en-US"/>
              <a:pPr/>
              <a:t>36</a:t>
            </a:fld>
            <a:endParaRPr lang="en-US" altLang="en-US"/>
          </a:p>
        </p:txBody>
      </p:sp>
      <p:sp>
        <p:nvSpPr>
          <p:cNvPr id="160770" name="Rectangle 2">
            <a:extLst>
              <a:ext uri="{FF2B5EF4-FFF2-40B4-BE49-F238E27FC236}">
                <a16:creationId xmlns:a16="http://schemas.microsoft.com/office/drawing/2014/main" id="{C157783E-F798-1B40-B801-0993AEA821EF}"/>
              </a:ext>
            </a:extLst>
          </p:cNvPr>
          <p:cNvSpPr>
            <a:spLocks noGrp="1" noRot="1" noChangeAspect="1" noChangeArrowheads="1" noTextEdit="1"/>
          </p:cNvSpPr>
          <p:nvPr>
            <p:ph type="sldImg"/>
          </p:nvPr>
        </p:nvSpPr>
        <p:spPr>
          <a:ln/>
        </p:spPr>
      </p:sp>
      <p:sp>
        <p:nvSpPr>
          <p:cNvPr id="160771" name="Rectangle 3">
            <a:extLst>
              <a:ext uri="{FF2B5EF4-FFF2-40B4-BE49-F238E27FC236}">
                <a16:creationId xmlns:a16="http://schemas.microsoft.com/office/drawing/2014/main" id="{9DB10E9B-6215-9D49-9BEC-1651EEE1556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33540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92DF48D-1859-E94F-A650-4A8053CF3791}"/>
              </a:ext>
            </a:extLst>
          </p:cNvPr>
          <p:cNvSpPr>
            <a:spLocks noGrp="1" noChangeArrowheads="1"/>
          </p:cNvSpPr>
          <p:nvPr>
            <p:ph type="sldNum" sz="quarter" idx="5"/>
          </p:nvPr>
        </p:nvSpPr>
        <p:spPr>
          <a:ln/>
        </p:spPr>
        <p:txBody>
          <a:bodyPr/>
          <a:lstStyle/>
          <a:p>
            <a:fld id="{A99BBADA-7CE6-E84F-A605-C193F8B70A86}" type="slidenum">
              <a:rPr lang="en-US" altLang="en-US"/>
              <a:pPr/>
              <a:t>37</a:t>
            </a:fld>
            <a:endParaRPr lang="en-US" altLang="en-US"/>
          </a:p>
        </p:txBody>
      </p:sp>
      <p:sp>
        <p:nvSpPr>
          <p:cNvPr id="161794" name="Rectangle 2">
            <a:extLst>
              <a:ext uri="{FF2B5EF4-FFF2-40B4-BE49-F238E27FC236}">
                <a16:creationId xmlns:a16="http://schemas.microsoft.com/office/drawing/2014/main" id="{61EDD0B1-ACD0-2D4D-B886-205616918087}"/>
              </a:ext>
            </a:extLst>
          </p:cNvPr>
          <p:cNvSpPr>
            <a:spLocks noGrp="1" noRot="1" noChangeAspect="1" noChangeArrowheads="1" noTextEdit="1"/>
          </p:cNvSpPr>
          <p:nvPr>
            <p:ph type="sldImg"/>
          </p:nvPr>
        </p:nvSpPr>
        <p:spPr>
          <a:ln/>
        </p:spPr>
      </p:sp>
      <p:sp>
        <p:nvSpPr>
          <p:cNvPr id="161795" name="Rectangle 3">
            <a:extLst>
              <a:ext uri="{FF2B5EF4-FFF2-40B4-BE49-F238E27FC236}">
                <a16:creationId xmlns:a16="http://schemas.microsoft.com/office/drawing/2014/main" id="{400C6695-0944-8241-97F3-1B202D0CDB9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13916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8EF7EDE-E309-454D-907B-935A7F1FBB89}"/>
              </a:ext>
            </a:extLst>
          </p:cNvPr>
          <p:cNvSpPr>
            <a:spLocks noGrp="1" noChangeArrowheads="1"/>
          </p:cNvSpPr>
          <p:nvPr>
            <p:ph type="sldNum" sz="quarter" idx="5"/>
          </p:nvPr>
        </p:nvSpPr>
        <p:spPr>
          <a:ln/>
        </p:spPr>
        <p:txBody>
          <a:bodyPr/>
          <a:lstStyle/>
          <a:p>
            <a:fld id="{1EA2D185-05D0-F740-8FFA-6836A95E34BE}" type="slidenum">
              <a:rPr lang="en-US" altLang="en-US"/>
              <a:pPr/>
              <a:t>38</a:t>
            </a:fld>
            <a:endParaRPr lang="en-US" altLang="en-US"/>
          </a:p>
        </p:txBody>
      </p:sp>
      <p:sp>
        <p:nvSpPr>
          <p:cNvPr id="162818" name="Rectangle 2">
            <a:extLst>
              <a:ext uri="{FF2B5EF4-FFF2-40B4-BE49-F238E27FC236}">
                <a16:creationId xmlns:a16="http://schemas.microsoft.com/office/drawing/2014/main" id="{617DD6D7-5FAC-714B-BD7F-26597A1E5551}"/>
              </a:ext>
            </a:extLst>
          </p:cNvPr>
          <p:cNvSpPr>
            <a:spLocks noGrp="1" noRot="1" noChangeAspect="1" noChangeArrowheads="1" noTextEdit="1"/>
          </p:cNvSpPr>
          <p:nvPr>
            <p:ph type="sldImg"/>
          </p:nvPr>
        </p:nvSpPr>
        <p:spPr>
          <a:ln/>
        </p:spPr>
      </p:sp>
      <p:sp>
        <p:nvSpPr>
          <p:cNvPr id="162819" name="Rectangle 3">
            <a:extLst>
              <a:ext uri="{FF2B5EF4-FFF2-40B4-BE49-F238E27FC236}">
                <a16:creationId xmlns:a16="http://schemas.microsoft.com/office/drawing/2014/main" id="{CD6B3D1E-3866-DE4F-8E3E-A8AAC4EA342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46545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47C6A69-5D66-AC45-99B5-220C23B001F9}"/>
              </a:ext>
            </a:extLst>
          </p:cNvPr>
          <p:cNvSpPr>
            <a:spLocks noGrp="1" noChangeArrowheads="1"/>
          </p:cNvSpPr>
          <p:nvPr>
            <p:ph type="sldNum" sz="quarter" idx="5"/>
          </p:nvPr>
        </p:nvSpPr>
        <p:spPr>
          <a:ln/>
        </p:spPr>
        <p:txBody>
          <a:bodyPr/>
          <a:lstStyle/>
          <a:p>
            <a:fld id="{49E4A4BD-70F7-3E48-825E-AB4B291A3BA5}" type="slidenum">
              <a:rPr lang="en-US" altLang="en-US"/>
              <a:pPr/>
              <a:t>21</a:t>
            </a:fld>
            <a:endParaRPr lang="en-US" altLang="en-US"/>
          </a:p>
        </p:txBody>
      </p:sp>
      <p:sp>
        <p:nvSpPr>
          <p:cNvPr id="137218" name="Rectangle 2">
            <a:extLst>
              <a:ext uri="{FF2B5EF4-FFF2-40B4-BE49-F238E27FC236}">
                <a16:creationId xmlns:a16="http://schemas.microsoft.com/office/drawing/2014/main" id="{E1F50DFD-BE1F-BA4A-8D04-7770156B22F7}"/>
              </a:ext>
            </a:extLst>
          </p:cNvPr>
          <p:cNvSpPr>
            <a:spLocks noGrp="1" noRot="1" noChangeAspect="1" noChangeArrowheads="1" noTextEdit="1"/>
          </p:cNvSpPr>
          <p:nvPr>
            <p:ph type="sldImg"/>
          </p:nvPr>
        </p:nvSpPr>
        <p:spPr>
          <a:ln/>
        </p:spPr>
      </p:sp>
      <p:sp>
        <p:nvSpPr>
          <p:cNvPr id="137219" name="Rectangle 3">
            <a:extLst>
              <a:ext uri="{FF2B5EF4-FFF2-40B4-BE49-F238E27FC236}">
                <a16:creationId xmlns:a16="http://schemas.microsoft.com/office/drawing/2014/main" id="{C88460BC-57AC-6B4D-823C-43AA8DD4E48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94826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BB40B5C-C607-BA46-955E-BD2F55C9A266}"/>
              </a:ext>
            </a:extLst>
          </p:cNvPr>
          <p:cNvSpPr>
            <a:spLocks noGrp="1" noChangeArrowheads="1"/>
          </p:cNvSpPr>
          <p:nvPr>
            <p:ph type="sldNum" sz="quarter" idx="5"/>
          </p:nvPr>
        </p:nvSpPr>
        <p:spPr>
          <a:ln/>
        </p:spPr>
        <p:txBody>
          <a:bodyPr/>
          <a:lstStyle/>
          <a:p>
            <a:fld id="{DCABE994-FF0D-C14D-9580-64A6FA897D44}" type="slidenum">
              <a:rPr lang="en-US" altLang="en-US"/>
              <a:pPr/>
              <a:t>39</a:t>
            </a:fld>
            <a:endParaRPr lang="en-US" altLang="en-US"/>
          </a:p>
        </p:txBody>
      </p:sp>
      <p:sp>
        <p:nvSpPr>
          <p:cNvPr id="163842" name="Rectangle 2">
            <a:extLst>
              <a:ext uri="{FF2B5EF4-FFF2-40B4-BE49-F238E27FC236}">
                <a16:creationId xmlns:a16="http://schemas.microsoft.com/office/drawing/2014/main" id="{2DE21F4C-E9B8-C94E-B1A7-9D9DA106F0D4}"/>
              </a:ext>
            </a:extLst>
          </p:cNvPr>
          <p:cNvSpPr>
            <a:spLocks noGrp="1" noRot="1" noChangeAspect="1" noChangeArrowheads="1" noTextEdit="1"/>
          </p:cNvSpPr>
          <p:nvPr>
            <p:ph type="sldImg"/>
          </p:nvPr>
        </p:nvSpPr>
        <p:spPr>
          <a:ln/>
        </p:spPr>
      </p:sp>
      <p:sp>
        <p:nvSpPr>
          <p:cNvPr id="163843" name="Rectangle 3">
            <a:extLst>
              <a:ext uri="{FF2B5EF4-FFF2-40B4-BE49-F238E27FC236}">
                <a16:creationId xmlns:a16="http://schemas.microsoft.com/office/drawing/2014/main" id="{45950062-3733-4F41-8A53-01C1BBFDF50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56273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F0E39A4-0E77-664D-BA11-72354DFDF17E}"/>
              </a:ext>
            </a:extLst>
          </p:cNvPr>
          <p:cNvSpPr>
            <a:spLocks noGrp="1" noChangeArrowheads="1"/>
          </p:cNvSpPr>
          <p:nvPr>
            <p:ph type="sldNum" sz="quarter" idx="5"/>
          </p:nvPr>
        </p:nvSpPr>
        <p:spPr>
          <a:ln/>
        </p:spPr>
        <p:txBody>
          <a:bodyPr/>
          <a:lstStyle/>
          <a:p>
            <a:fld id="{866CBEE8-F3BB-AD4C-B658-D3C96A40BE0F}" type="slidenum">
              <a:rPr lang="en-US" altLang="en-US"/>
              <a:pPr/>
              <a:t>40</a:t>
            </a:fld>
            <a:endParaRPr lang="en-US" altLang="en-US"/>
          </a:p>
        </p:txBody>
      </p:sp>
      <p:sp>
        <p:nvSpPr>
          <p:cNvPr id="164866" name="Rectangle 2">
            <a:extLst>
              <a:ext uri="{FF2B5EF4-FFF2-40B4-BE49-F238E27FC236}">
                <a16:creationId xmlns:a16="http://schemas.microsoft.com/office/drawing/2014/main" id="{483D9B61-93E3-E341-9433-44324B00F6FC}"/>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1F0CD4A7-2A9B-FB49-891D-01365A9D23D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878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812EA81-C774-4F4C-96CB-BB5B9CB0818F}"/>
              </a:ext>
            </a:extLst>
          </p:cNvPr>
          <p:cNvSpPr>
            <a:spLocks noGrp="1" noChangeArrowheads="1"/>
          </p:cNvSpPr>
          <p:nvPr>
            <p:ph type="sldNum" sz="quarter" idx="5"/>
          </p:nvPr>
        </p:nvSpPr>
        <p:spPr>
          <a:ln/>
        </p:spPr>
        <p:txBody>
          <a:bodyPr/>
          <a:lstStyle/>
          <a:p>
            <a:fld id="{4D2F2F9E-8275-8340-8452-380C47A91D1A}" type="slidenum">
              <a:rPr lang="en-US" altLang="en-US"/>
              <a:pPr/>
              <a:t>41</a:t>
            </a:fld>
            <a:endParaRPr lang="en-US" altLang="en-US"/>
          </a:p>
        </p:txBody>
      </p:sp>
      <p:sp>
        <p:nvSpPr>
          <p:cNvPr id="165890" name="Rectangle 2">
            <a:extLst>
              <a:ext uri="{FF2B5EF4-FFF2-40B4-BE49-F238E27FC236}">
                <a16:creationId xmlns:a16="http://schemas.microsoft.com/office/drawing/2014/main" id="{1C7C9A7A-8074-4343-AF9E-97711BDD613B}"/>
              </a:ext>
            </a:extLst>
          </p:cNvPr>
          <p:cNvSpPr>
            <a:spLocks noGrp="1" noRot="1" noChangeAspect="1" noChangeArrowheads="1" noTextEdit="1"/>
          </p:cNvSpPr>
          <p:nvPr>
            <p:ph type="sldImg"/>
          </p:nvPr>
        </p:nvSpPr>
        <p:spPr>
          <a:ln/>
        </p:spPr>
      </p:sp>
      <p:sp>
        <p:nvSpPr>
          <p:cNvPr id="165891" name="Rectangle 3">
            <a:extLst>
              <a:ext uri="{FF2B5EF4-FFF2-40B4-BE49-F238E27FC236}">
                <a16:creationId xmlns:a16="http://schemas.microsoft.com/office/drawing/2014/main" id="{E1C70CB1-AF98-D842-AF0C-9DF0426ED0E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72448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E7307A4-E73D-174D-A176-6959412A6F95}"/>
              </a:ext>
            </a:extLst>
          </p:cNvPr>
          <p:cNvSpPr>
            <a:spLocks noGrp="1" noChangeArrowheads="1"/>
          </p:cNvSpPr>
          <p:nvPr>
            <p:ph type="sldNum" sz="quarter" idx="5"/>
          </p:nvPr>
        </p:nvSpPr>
        <p:spPr>
          <a:ln/>
        </p:spPr>
        <p:txBody>
          <a:bodyPr/>
          <a:lstStyle/>
          <a:p>
            <a:fld id="{0D18776D-40D5-264D-9379-9EC0B9215531}" type="slidenum">
              <a:rPr lang="en-US" altLang="en-US"/>
              <a:pPr/>
              <a:t>42</a:t>
            </a:fld>
            <a:endParaRPr lang="en-US" altLang="en-US"/>
          </a:p>
        </p:txBody>
      </p:sp>
      <p:sp>
        <p:nvSpPr>
          <p:cNvPr id="153602" name="Rectangle 2">
            <a:extLst>
              <a:ext uri="{FF2B5EF4-FFF2-40B4-BE49-F238E27FC236}">
                <a16:creationId xmlns:a16="http://schemas.microsoft.com/office/drawing/2014/main" id="{DE427B19-E3DD-F843-BF9D-5CD065611FC5}"/>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038CC002-C216-4F40-80FE-5E8BF516A25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2600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E7307A4-E73D-174D-A176-6959412A6F95}"/>
              </a:ext>
            </a:extLst>
          </p:cNvPr>
          <p:cNvSpPr>
            <a:spLocks noGrp="1" noChangeArrowheads="1"/>
          </p:cNvSpPr>
          <p:nvPr>
            <p:ph type="sldNum" sz="quarter" idx="5"/>
          </p:nvPr>
        </p:nvSpPr>
        <p:spPr>
          <a:ln/>
        </p:spPr>
        <p:txBody>
          <a:bodyPr/>
          <a:lstStyle/>
          <a:p>
            <a:fld id="{0D18776D-40D5-264D-9379-9EC0B9215531}" type="slidenum">
              <a:rPr lang="en-US" altLang="en-US"/>
              <a:pPr/>
              <a:t>43</a:t>
            </a:fld>
            <a:endParaRPr lang="en-US" altLang="en-US"/>
          </a:p>
        </p:txBody>
      </p:sp>
      <p:sp>
        <p:nvSpPr>
          <p:cNvPr id="153602" name="Rectangle 2">
            <a:extLst>
              <a:ext uri="{FF2B5EF4-FFF2-40B4-BE49-F238E27FC236}">
                <a16:creationId xmlns:a16="http://schemas.microsoft.com/office/drawing/2014/main" id="{DE427B19-E3DD-F843-BF9D-5CD065611FC5}"/>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038CC002-C216-4F40-80FE-5E8BF516A25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99478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D5AC20D-54D9-3F45-B0C9-AA4B3CB970A7}"/>
              </a:ext>
            </a:extLst>
          </p:cNvPr>
          <p:cNvSpPr>
            <a:spLocks noGrp="1" noChangeArrowheads="1"/>
          </p:cNvSpPr>
          <p:nvPr>
            <p:ph type="sldNum" sz="quarter" idx="5"/>
          </p:nvPr>
        </p:nvSpPr>
        <p:spPr>
          <a:ln/>
        </p:spPr>
        <p:txBody>
          <a:bodyPr/>
          <a:lstStyle/>
          <a:p>
            <a:fld id="{56CA09B3-B15D-594C-8F39-6B3191A63A68}" type="slidenum">
              <a:rPr lang="en-US" altLang="en-US"/>
              <a:pPr/>
              <a:t>45</a:t>
            </a:fld>
            <a:endParaRPr lang="en-US" altLang="en-US"/>
          </a:p>
        </p:txBody>
      </p:sp>
      <p:sp>
        <p:nvSpPr>
          <p:cNvPr id="154626" name="Rectangle 2">
            <a:extLst>
              <a:ext uri="{FF2B5EF4-FFF2-40B4-BE49-F238E27FC236}">
                <a16:creationId xmlns:a16="http://schemas.microsoft.com/office/drawing/2014/main" id="{DD6D989A-3AF5-E44C-88B8-397E4EDE8B7D}"/>
              </a:ext>
            </a:extLst>
          </p:cNvPr>
          <p:cNvSpPr>
            <a:spLocks noGrp="1" noRot="1" noChangeAspect="1" noChangeArrowheads="1" noTextEdit="1"/>
          </p:cNvSpPr>
          <p:nvPr>
            <p:ph type="sldImg"/>
          </p:nvPr>
        </p:nvSpPr>
        <p:spPr>
          <a:ln/>
        </p:spPr>
      </p:sp>
      <p:sp>
        <p:nvSpPr>
          <p:cNvPr id="154627" name="Rectangle 3">
            <a:extLst>
              <a:ext uri="{FF2B5EF4-FFF2-40B4-BE49-F238E27FC236}">
                <a16:creationId xmlns:a16="http://schemas.microsoft.com/office/drawing/2014/main" id="{BB501FE5-D604-0846-A55C-FCBE9915CBA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63337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E7307A4-E73D-174D-A176-6959412A6F95}"/>
              </a:ext>
            </a:extLst>
          </p:cNvPr>
          <p:cNvSpPr>
            <a:spLocks noGrp="1" noChangeArrowheads="1"/>
          </p:cNvSpPr>
          <p:nvPr>
            <p:ph type="sldNum" sz="quarter" idx="5"/>
          </p:nvPr>
        </p:nvSpPr>
        <p:spPr>
          <a:ln/>
        </p:spPr>
        <p:txBody>
          <a:bodyPr/>
          <a:lstStyle/>
          <a:p>
            <a:fld id="{0D18776D-40D5-264D-9379-9EC0B9215531}" type="slidenum">
              <a:rPr lang="en-US" altLang="en-US"/>
              <a:pPr/>
              <a:t>47</a:t>
            </a:fld>
            <a:endParaRPr lang="en-US" altLang="en-US"/>
          </a:p>
        </p:txBody>
      </p:sp>
      <p:sp>
        <p:nvSpPr>
          <p:cNvPr id="153602" name="Rectangle 2">
            <a:extLst>
              <a:ext uri="{FF2B5EF4-FFF2-40B4-BE49-F238E27FC236}">
                <a16:creationId xmlns:a16="http://schemas.microsoft.com/office/drawing/2014/main" id="{DE427B19-E3DD-F843-BF9D-5CD065611FC5}"/>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038CC002-C216-4F40-80FE-5E8BF516A25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15298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E7307A4-E73D-174D-A176-6959412A6F95}"/>
              </a:ext>
            </a:extLst>
          </p:cNvPr>
          <p:cNvSpPr>
            <a:spLocks noGrp="1" noChangeArrowheads="1"/>
          </p:cNvSpPr>
          <p:nvPr>
            <p:ph type="sldNum" sz="quarter" idx="5"/>
          </p:nvPr>
        </p:nvSpPr>
        <p:spPr>
          <a:ln/>
        </p:spPr>
        <p:txBody>
          <a:bodyPr/>
          <a:lstStyle/>
          <a:p>
            <a:fld id="{0D18776D-40D5-264D-9379-9EC0B9215531}" type="slidenum">
              <a:rPr lang="en-US" altLang="en-US"/>
              <a:pPr/>
              <a:t>48</a:t>
            </a:fld>
            <a:endParaRPr lang="en-US" altLang="en-US"/>
          </a:p>
        </p:txBody>
      </p:sp>
      <p:sp>
        <p:nvSpPr>
          <p:cNvPr id="153602" name="Rectangle 2">
            <a:extLst>
              <a:ext uri="{FF2B5EF4-FFF2-40B4-BE49-F238E27FC236}">
                <a16:creationId xmlns:a16="http://schemas.microsoft.com/office/drawing/2014/main" id="{DE427B19-E3DD-F843-BF9D-5CD065611FC5}"/>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038CC002-C216-4F40-80FE-5E8BF516A25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815355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E7307A4-E73D-174D-A176-6959412A6F95}"/>
              </a:ext>
            </a:extLst>
          </p:cNvPr>
          <p:cNvSpPr>
            <a:spLocks noGrp="1" noChangeArrowheads="1"/>
          </p:cNvSpPr>
          <p:nvPr>
            <p:ph type="sldNum" sz="quarter" idx="5"/>
          </p:nvPr>
        </p:nvSpPr>
        <p:spPr>
          <a:ln/>
        </p:spPr>
        <p:txBody>
          <a:bodyPr/>
          <a:lstStyle/>
          <a:p>
            <a:fld id="{0D18776D-40D5-264D-9379-9EC0B9215531}" type="slidenum">
              <a:rPr lang="en-US" altLang="en-US"/>
              <a:pPr/>
              <a:t>49</a:t>
            </a:fld>
            <a:endParaRPr lang="en-US" altLang="en-US"/>
          </a:p>
        </p:txBody>
      </p:sp>
      <p:sp>
        <p:nvSpPr>
          <p:cNvPr id="153602" name="Rectangle 2">
            <a:extLst>
              <a:ext uri="{FF2B5EF4-FFF2-40B4-BE49-F238E27FC236}">
                <a16:creationId xmlns:a16="http://schemas.microsoft.com/office/drawing/2014/main" id="{DE427B19-E3DD-F843-BF9D-5CD065611FC5}"/>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038CC002-C216-4F40-80FE-5E8BF516A25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47188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E7307A4-E73D-174D-A176-6959412A6F95}"/>
              </a:ext>
            </a:extLst>
          </p:cNvPr>
          <p:cNvSpPr>
            <a:spLocks noGrp="1" noChangeArrowheads="1"/>
          </p:cNvSpPr>
          <p:nvPr>
            <p:ph type="sldNum" sz="quarter" idx="5"/>
          </p:nvPr>
        </p:nvSpPr>
        <p:spPr>
          <a:ln/>
        </p:spPr>
        <p:txBody>
          <a:bodyPr/>
          <a:lstStyle/>
          <a:p>
            <a:fld id="{0D18776D-40D5-264D-9379-9EC0B9215531}" type="slidenum">
              <a:rPr lang="en-US" altLang="en-US"/>
              <a:pPr/>
              <a:t>50</a:t>
            </a:fld>
            <a:endParaRPr lang="en-US" altLang="en-US"/>
          </a:p>
        </p:txBody>
      </p:sp>
      <p:sp>
        <p:nvSpPr>
          <p:cNvPr id="153602" name="Rectangle 2">
            <a:extLst>
              <a:ext uri="{FF2B5EF4-FFF2-40B4-BE49-F238E27FC236}">
                <a16:creationId xmlns:a16="http://schemas.microsoft.com/office/drawing/2014/main" id="{DE427B19-E3DD-F843-BF9D-5CD065611FC5}"/>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038CC002-C216-4F40-80FE-5E8BF516A25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66236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12D7B82-5C4B-574C-98C3-6C7CBC224987}"/>
              </a:ext>
            </a:extLst>
          </p:cNvPr>
          <p:cNvSpPr>
            <a:spLocks noGrp="1" noChangeArrowheads="1"/>
          </p:cNvSpPr>
          <p:nvPr>
            <p:ph type="sldNum" sz="quarter" idx="5"/>
          </p:nvPr>
        </p:nvSpPr>
        <p:spPr>
          <a:ln/>
        </p:spPr>
        <p:txBody>
          <a:bodyPr/>
          <a:lstStyle/>
          <a:p>
            <a:fld id="{BA3A8611-0D7B-3842-B320-271ED804786E}" type="slidenum">
              <a:rPr lang="en-US" altLang="en-US"/>
              <a:pPr/>
              <a:t>22</a:t>
            </a:fld>
            <a:endParaRPr lang="en-US" altLang="en-US"/>
          </a:p>
        </p:txBody>
      </p:sp>
      <p:sp>
        <p:nvSpPr>
          <p:cNvPr id="138242" name="Rectangle 2">
            <a:extLst>
              <a:ext uri="{FF2B5EF4-FFF2-40B4-BE49-F238E27FC236}">
                <a16:creationId xmlns:a16="http://schemas.microsoft.com/office/drawing/2014/main" id="{080CE97E-9835-F145-846A-FF0400B4EB08}"/>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E34D946B-350F-9A41-B100-2C44E35BDE33}"/>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88029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E7307A4-E73D-174D-A176-6959412A6F95}"/>
              </a:ext>
            </a:extLst>
          </p:cNvPr>
          <p:cNvSpPr>
            <a:spLocks noGrp="1" noChangeArrowheads="1"/>
          </p:cNvSpPr>
          <p:nvPr>
            <p:ph type="sldNum" sz="quarter" idx="5"/>
          </p:nvPr>
        </p:nvSpPr>
        <p:spPr>
          <a:ln/>
        </p:spPr>
        <p:txBody>
          <a:bodyPr/>
          <a:lstStyle/>
          <a:p>
            <a:fld id="{0D18776D-40D5-264D-9379-9EC0B9215531}" type="slidenum">
              <a:rPr lang="en-US" altLang="en-US"/>
              <a:pPr/>
              <a:t>51</a:t>
            </a:fld>
            <a:endParaRPr lang="en-US" altLang="en-US"/>
          </a:p>
        </p:txBody>
      </p:sp>
      <p:sp>
        <p:nvSpPr>
          <p:cNvPr id="153602" name="Rectangle 2">
            <a:extLst>
              <a:ext uri="{FF2B5EF4-FFF2-40B4-BE49-F238E27FC236}">
                <a16:creationId xmlns:a16="http://schemas.microsoft.com/office/drawing/2014/main" id="{DE427B19-E3DD-F843-BF9D-5CD065611FC5}"/>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038CC002-C216-4F40-80FE-5E8BF516A25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723457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E7307A4-E73D-174D-A176-6959412A6F95}"/>
              </a:ext>
            </a:extLst>
          </p:cNvPr>
          <p:cNvSpPr>
            <a:spLocks noGrp="1" noChangeArrowheads="1"/>
          </p:cNvSpPr>
          <p:nvPr>
            <p:ph type="sldNum" sz="quarter" idx="5"/>
          </p:nvPr>
        </p:nvSpPr>
        <p:spPr>
          <a:ln/>
        </p:spPr>
        <p:txBody>
          <a:bodyPr/>
          <a:lstStyle/>
          <a:p>
            <a:fld id="{0D18776D-40D5-264D-9379-9EC0B9215531}" type="slidenum">
              <a:rPr lang="en-US" altLang="en-US"/>
              <a:pPr/>
              <a:t>52</a:t>
            </a:fld>
            <a:endParaRPr lang="en-US" altLang="en-US"/>
          </a:p>
        </p:txBody>
      </p:sp>
      <p:sp>
        <p:nvSpPr>
          <p:cNvPr id="153602" name="Rectangle 2">
            <a:extLst>
              <a:ext uri="{FF2B5EF4-FFF2-40B4-BE49-F238E27FC236}">
                <a16:creationId xmlns:a16="http://schemas.microsoft.com/office/drawing/2014/main" id="{DE427B19-E3DD-F843-BF9D-5CD065611FC5}"/>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038CC002-C216-4F40-80FE-5E8BF516A25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73228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70A1065-DE2C-074C-9EAB-ECD54DEE3FF5}"/>
              </a:ext>
            </a:extLst>
          </p:cNvPr>
          <p:cNvSpPr>
            <a:spLocks noGrp="1" noChangeArrowheads="1"/>
          </p:cNvSpPr>
          <p:nvPr>
            <p:ph type="sldNum" sz="quarter" idx="5"/>
          </p:nvPr>
        </p:nvSpPr>
        <p:spPr>
          <a:ln/>
        </p:spPr>
        <p:txBody>
          <a:bodyPr/>
          <a:lstStyle/>
          <a:p>
            <a:fld id="{46B52DB0-F773-B94F-AA47-AC40A37F7BD5}" type="slidenum">
              <a:rPr lang="en-US" altLang="en-US"/>
              <a:pPr/>
              <a:t>23</a:t>
            </a:fld>
            <a:endParaRPr lang="en-US" altLang="en-US"/>
          </a:p>
        </p:txBody>
      </p:sp>
      <p:sp>
        <p:nvSpPr>
          <p:cNvPr id="142338" name="Rectangle 2">
            <a:extLst>
              <a:ext uri="{FF2B5EF4-FFF2-40B4-BE49-F238E27FC236}">
                <a16:creationId xmlns:a16="http://schemas.microsoft.com/office/drawing/2014/main" id="{B7E6BDE2-AD33-B441-AF77-6EFFECD899BC}"/>
              </a:ext>
            </a:extLst>
          </p:cNvPr>
          <p:cNvSpPr>
            <a:spLocks noGrp="1" noRot="1" noChangeAspect="1" noChangeArrowheads="1" noTextEdit="1"/>
          </p:cNvSpPr>
          <p:nvPr>
            <p:ph type="sldImg"/>
          </p:nvPr>
        </p:nvSpPr>
        <p:spPr>
          <a:ln/>
        </p:spPr>
      </p:sp>
      <p:sp>
        <p:nvSpPr>
          <p:cNvPr id="142339" name="Rectangle 3">
            <a:extLst>
              <a:ext uri="{FF2B5EF4-FFF2-40B4-BE49-F238E27FC236}">
                <a16:creationId xmlns:a16="http://schemas.microsoft.com/office/drawing/2014/main" id="{D80EED61-A9D6-4C4B-B3C7-98E722E3854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3983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CF99F6B-07FF-8B4A-B939-AD41A5B621DF}"/>
              </a:ext>
            </a:extLst>
          </p:cNvPr>
          <p:cNvSpPr>
            <a:spLocks noGrp="1" noChangeArrowheads="1"/>
          </p:cNvSpPr>
          <p:nvPr>
            <p:ph type="sldNum" sz="quarter" idx="5"/>
          </p:nvPr>
        </p:nvSpPr>
        <p:spPr>
          <a:ln/>
        </p:spPr>
        <p:txBody>
          <a:bodyPr/>
          <a:lstStyle/>
          <a:p>
            <a:fld id="{9C1E8E20-0D57-4E44-A1F6-6D533E17A556}" type="slidenum">
              <a:rPr lang="en-US" altLang="en-US"/>
              <a:pPr/>
              <a:t>24</a:t>
            </a:fld>
            <a:endParaRPr lang="en-US" altLang="en-US"/>
          </a:p>
        </p:txBody>
      </p:sp>
      <p:sp>
        <p:nvSpPr>
          <p:cNvPr id="143362" name="Rectangle 2">
            <a:extLst>
              <a:ext uri="{FF2B5EF4-FFF2-40B4-BE49-F238E27FC236}">
                <a16:creationId xmlns:a16="http://schemas.microsoft.com/office/drawing/2014/main" id="{74FD2271-ED45-4041-A3A0-1EED407E0229}"/>
              </a:ext>
            </a:extLst>
          </p:cNvPr>
          <p:cNvSpPr>
            <a:spLocks noGrp="1" noRot="1" noChangeAspect="1" noChangeArrowheads="1" noTextEdit="1"/>
          </p:cNvSpPr>
          <p:nvPr>
            <p:ph type="sldImg"/>
          </p:nvPr>
        </p:nvSpPr>
        <p:spPr>
          <a:ln/>
        </p:spPr>
      </p:sp>
      <p:sp>
        <p:nvSpPr>
          <p:cNvPr id="143363" name="Rectangle 3">
            <a:extLst>
              <a:ext uri="{FF2B5EF4-FFF2-40B4-BE49-F238E27FC236}">
                <a16:creationId xmlns:a16="http://schemas.microsoft.com/office/drawing/2014/main" id="{D568B624-828F-EC4B-8F0B-E283D4FBB1CE}"/>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2154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D8CCDD9-D531-8B41-BD07-563CDF339503}"/>
              </a:ext>
            </a:extLst>
          </p:cNvPr>
          <p:cNvSpPr>
            <a:spLocks noGrp="1" noChangeArrowheads="1"/>
          </p:cNvSpPr>
          <p:nvPr>
            <p:ph type="sldNum" sz="quarter" idx="5"/>
          </p:nvPr>
        </p:nvSpPr>
        <p:spPr>
          <a:ln/>
        </p:spPr>
        <p:txBody>
          <a:bodyPr/>
          <a:lstStyle/>
          <a:p>
            <a:fld id="{EA004961-8760-2548-95B9-40933F2AA48A}" type="slidenum">
              <a:rPr lang="en-US" altLang="en-US"/>
              <a:pPr/>
              <a:t>25</a:t>
            </a:fld>
            <a:endParaRPr lang="en-US" altLang="en-US"/>
          </a:p>
        </p:txBody>
      </p:sp>
      <p:sp>
        <p:nvSpPr>
          <p:cNvPr id="146434" name="Rectangle 2">
            <a:extLst>
              <a:ext uri="{FF2B5EF4-FFF2-40B4-BE49-F238E27FC236}">
                <a16:creationId xmlns:a16="http://schemas.microsoft.com/office/drawing/2014/main" id="{834454F3-CC2A-774B-B4E8-32045B841285}"/>
              </a:ext>
            </a:extLst>
          </p:cNvPr>
          <p:cNvSpPr>
            <a:spLocks noGrp="1" noRot="1" noChangeAspect="1" noChangeArrowheads="1" noTextEdit="1"/>
          </p:cNvSpPr>
          <p:nvPr>
            <p:ph type="sldImg"/>
          </p:nvPr>
        </p:nvSpPr>
        <p:spPr>
          <a:ln/>
        </p:spPr>
      </p:sp>
      <p:sp>
        <p:nvSpPr>
          <p:cNvPr id="146435" name="Rectangle 3">
            <a:extLst>
              <a:ext uri="{FF2B5EF4-FFF2-40B4-BE49-F238E27FC236}">
                <a16:creationId xmlns:a16="http://schemas.microsoft.com/office/drawing/2014/main" id="{69C9EC5E-1B0A-D04F-B79E-DEF7B087151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8134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9951FD0-035A-4B4B-B3C4-5E882825999B}"/>
              </a:ext>
            </a:extLst>
          </p:cNvPr>
          <p:cNvSpPr>
            <a:spLocks noGrp="1" noChangeArrowheads="1"/>
          </p:cNvSpPr>
          <p:nvPr>
            <p:ph type="sldNum" sz="quarter" idx="5"/>
          </p:nvPr>
        </p:nvSpPr>
        <p:spPr>
          <a:ln/>
        </p:spPr>
        <p:txBody>
          <a:bodyPr/>
          <a:lstStyle/>
          <a:p>
            <a:fld id="{4A541308-BFC8-BE42-9881-568462D3D20B}" type="slidenum">
              <a:rPr lang="en-US" altLang="en-US"/>
              <a:pPr/>
              <a:t>26</a:t>
            </a:fld>
            <a:endParaRPr lang="en-US" altLang="en-US"/>
          </a:p>
        </p:txBody>
      </p:sp>
      <p:sp>
        <p:nvSpPr>
          <p:cNvPr id="147458" name="Rectangle 2">
            <a:extLst>
              <a:ext uri="{FF2B5EF4-FFF2-40B4-BE49-F238E27FC236}">
                <a16:creationId xmlns:a16="http://schemas.microsoft.com/office/drawing/2014/main" id="{B4B2A936-467A-354C-B06A-7A1020BC31A9}"/>
              </a:ext>
            </a:extLst>
          </p:cNvPr>
          <p:cNvSpPr>
            <a:spLocks noGrp="1" noRot="1" noChangeAspect="1" noChangeArrowheads="1" noTextEdit="1"/>
          </p:cNvSpPr>
          <p:nvPr>
            <p:ph type="sldImg"/>
          </p:nvPr>
        </p:nvSpPr>
        <p:spPr>
          <a:ln/>
        </p:spPr>
      </p:sp>
      <p:sp>
        <p:nvSpPr>
          <p:cNvPr id="147459" name="Rectangle 3">
            <a:extLst>
              <a:ext uri="{FF2B5EF4-FFF2-40B4-BE49-F238E27FC236}">
                <a16:creationId xmlns:a16="http://schemas.microsoft.com/office/drawing/2014/main" id="{20E70EC6-B732-0649-B8D7-58A77DCFB8D9}"/>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76511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88FE649-3B92-344A-B257-543C8613D7D6}"/>
              </a:ext>
            </a:extLst>
          </p:cNvPr>
          <p:cNvSpPr>
            <a:spLocks noGrp="1" noChangeArrowheads="1"/>
          </p:cNvSpPr>
          <p:nvPr>
            <p:ph type="sldNum" sz="quarter" idx="5"/>
          </p:nvPr>
        </p:nvSpPr>
        <p:spPr>
          <a:ln/>
        </p:spPr>
        <p:txBody>
          <a:bodyPr/>
          <a:lstStyle/>
          <a:p>
            <a:fld id="{99D0F174-ACCF-F64B-8630-8011D864786D}" type="slidenum">
              <a:rPr lang="en-US" altLang="en-US"/>
              <a:pPr/>
              <a:t>27</a:t>
            </a:fld>
            <a:endParaRPr lang="en-US" altLang="en-US"/>
          </a:p>
        </p:txBody>
      </p:sp>
      <p:sp>
        <p:nvSpPr>
          <p:cNvPr id="149506" name="Rectangle 2">
            <a:extLst>
              <a:ext uri="{FF2B5EF4-FFF2-40B4-BE49-F238E27FC236}">
                <a16:creationId xmlns:a16="http://schemas.microsoft.com/office/drawing/2014/main" id="{9B9CF962-2CD0-7441-9DB8-6AB9445DB05A}"/>
              </a:ext>
            </a:extLst>
          </p:cNvPr>
          <p:cNvSpPr>
            <a:spLocks noGrp="1" noRot="1" noChangeAspect="1" noChangeArrowheads="1" noTextEdit="1"/>
          </p:cNvSpPr>
          <p:nvPr>
            <p:ph type="sldImg"/>
          </p:nvPr>
        </p:nvSpPr>
        <p:spPr>
          <a:ln/>
        </p:spPr>
      </p:sp>
      <p:sp>
        <p:nvSpPr>
          <p:cNvPr id="149507" name="Rectangle 3">
            <a:extLst>
              <a:ext uri="{FF2B5EF4-FFF2-40B4-BE49-F238E27FC236}">
                <a16:creationId xmlns:a16="http://schemas.microsoft.com/office/drawing/2014/main" id="{22D4BF08-858F-3A49-8127-5E612E2A19B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86886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BF39988-4B33-D149-AEF5-D7EDCED426D8}"/>
              </a:ext>
            </a:extLst>
          </p:cNvPr>
          <p:cNvSpPr>
            <a:spLocks noGrp="1" noChangeArrowheads="1"/>
          </p:cNvSpPr>
          <p:nvPr>
            <p:ph type="sldNum" sz="quarter" idx="5"/>
          </p:nvPr>
        </p:nvSpPr>
        <p:spPr>
          <a:ln/>
        </p:spPr>
        <p:txBody>
          <a:bodyPr/>
          <a:lstStyle/>
          <a:p>
            <a:fld id="{42FD4B2E-5873-CE4D-9AEA-9AD7F8FBA394}" type="slidenum">
              <a:rPr lang="en-US" altLang="en-US"/>
              <a:pPr/>
              <a:t>28</a:t>
            </a:fld>
            <a:endParaRPr lang="en-US" altLang="en-US"/>
          </a:p>
        </p:txBody>
      </p:sp>
      <p:sp>
        <p:nvSpPr>
          <p:cNvPr id="151554" name="Rectangle 2">
            <a:extLst>
              <a:ext uri="{FF2B5EF4-FFF2-40B4-BE49-F238E27FC236}">
                <a16:creationId xmlns:a16="http://schemas.microsoft.com/office/drawing/2014/main" id="{09AF3363-2D67-084C-B0FD-9B139293B9BC}"/>
              </a:ext>
            </a:extLst>
          </p:cNvPr>
          <p:cNvSpPr>
            <a:spLocks noGrp="1" noRot="1" noChangeAspect="1" noChangeArrowheads="1" noTextEdit="1"/>
          </p:cNvSpPr>
          <p:nvPr>
            <p:ph type="sldImg"/>
          </p:nvPr>
        </p:nvSpPr>
        <p:spPr>
          <a:ln/>
        </p:spPr>
      </p:sp>
      <p:sp>
        <p:nvSpPr>
          <p:cNvPr id="151555" name="Rectangle 3">
            <a:extLst>
              <a:ext uri="{FF2B5EF4-FFF2-40B4-BE49-F238E27FC236}">
                <a16:creationId xmlns:a16="http://schemas.microsoft.com/office/drawing/2014/main" id="{C8985DB6-80D6-5642-958F-9EEB520E2C5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82216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5" name="Holder 5"/>
          <p:cNvSpPr>
            <a:spLocks noGrp="1"/>
          </p:cNvSpPr>
          <p:nvPr>
            <p:ph type="dt" sz="half" idx="6"/>
          </p:nvPr>
        </p:nvSpPr>
        <p:spPr>
          <a:xfrm>
            <a:off x="230505" y="3218497"/>
            <a:ext cx="1060323" cy="173037"/>
          </a:xfrm>
          <a:prstGeom prst="rect">
            <a:avLst/>
          </a:prstGeom>
        </p:spPr>
        <p:txBody>
          <a:bodyPr lIns="0" tIns="0" rIns="0" bIns="0"/>
          <a:lstStyle>
            <a:lvl1pPr algn="l">
              <a:defRPr>
                <a:solidFill>
                  <a:schemeClr val="tx1">
                    <a:tint val="75000"/>
                  </a:schemeClr>
                </a:solidFill>
              </a:defRPr>
            </a:lvl1pPr>
          </a:lstStyle>
          <a:p>
            <a:r>
              <a:rPr lang="en-US"/>
              <a:t>First Semester 2021-2022</a:t>
            </a:r>
          </a:p>
        </p:txBody>
      </p:sp>
      <p:sp>
        <p:nvSpPr>
          <p:cNvPr id="6" name="Holder 6"/>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1">
                <a:solidFill>
                  <a:srgbClr val="0099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133350" y="3342078"/>
            <a:ext cx="2152650" cy="107722"/>
          </a:xfrm>
        </p:spPr>
        <p:txBody>
          <a:bodyPr lIns="0" tIns="0" rIns="0" bIns="0"/>
          <a:lstStyle>
            <a:lvl1pPr algn="ctr">
              <a:defRPr sz="700">
                <a:solidFill>
                  <a:schemeClr val="tx1">
                    <a:tint val="75000"/>
                  </a:schemeClr>
                </a:solidFill>
              </a:defRPr>
            </a:lvl1pPr>
          </a:lstStyle>
          <a:p>
            <a:r>
              <a:rPr lang="en-US"/>
              <a:t>Dr. Malak Abdullah</a:t>
            </a:r>
            <a:endParaRPr lang="en-US" dirty="0"/>
          </a:p>
        </p:txBody>
      </p:sp>
      <p:sp>
        <p:nvSpPr>
          <p:cNvPr id="6" name="Holder 6"/>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1">
                <a:solidFill>
                  <a:srgbClr val="009900"/>
                </a:solidFill>
                <a:latin typeface="Calibri"/>
                <a:cs typeface="Calibri"/>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6" name="Holder 6"/>
          <p:cNvSpPr>
            <a:spLocks noGrp="1"/>
          </p:cNvSpPr>
          <p:nvPr>
            <p:ph type="dt" sz="half" idx="6"/>
          </p:nvPr>
        </p:nvSpPr>
        <p:spPr>
          <a:xfrm>
            <a:off x="230505" y="3218497"/>
            <a:ext cx="1060323" cy="173037"/>
          </a:xfrm>
          <a:prstGeom prst="rect">
            <a:avLst/>
          </a:prstGeom>
        </p:spPr>
        <p:txBody>
          <a:bodyPr lIns="0" tIns="0" rIns="0" bIns="0"/>
          <a:lstStyle>
            <a:lvl1pPr algn="l">
              <a:defRPr>
                <a:solidFill>
                  <a:schemeClr val="tx1">
                    <a:tint val="75000"/>
                  </a:schemeClr>
                </a:solidFill>
              </a:defRPr>
            </a:lvl1pPr>
          </a:lstStyle>
          <a:p>
            <a:r>
              <a:rPr lang="en-US"/>
              <a:t>First Semester 2021-2022</a:t>
            </a:r>
          </a:p>
        </p:txBody>
      </p:sp>
      <p:sp>
        <p:nvSpPr>
          <p:cNvPr id="7" name="Holder 7"/>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1">
                <a:solidFill>
                  <a:srgbClr val="00990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 Malak Abdullah</a:t>
            </a:r>
            <a:endParaRPr/>
          </a:p>
        </p:txBody>
      </p:sp>
      <p:sp>
        <p:nvSpPr>
          <p:cNvPr id="4" name="Holder 4"/>
          <p:cNvSpPr>
            <a:spLocks noGrp="1"/>
          </p:cNvSpPr>
          <p:nvPr>
            <p:ph type="dt" sz="half" idx="6"/>
          </p:nvPr>
        </p:nvSpPr>
        <p:spPr>
          <a:xfrm>
            <a:off x="230505" y="3218497"/>
            <a:ext cx="1060323" cy="173037"/>
          </a:xfrm>
          <a:prstGeom prst="rect">
            <a:avLst/>
          </a:prstGeom>
        </p:spPr>
        <p:txBody>
          <a:bodyPr lIns="0" tIns="0" rIns="0" bIns="0"/>
          <a:lstStyle>
            <a:lvl1pPr algn="l">
              <a:defRPr>
                <a:solidFill>
                  <a:schemeClr val="tx1">
                    <a:tint val="75000"/>
                  </a:schemeClr>
                </a:solidFill>
              </a:defRPr>
            </a:lvl1pPr>
          </a:lstStyle>
          <a:p>
            <a:r>
              <a:rPr lang="en-US"/>
              <a:t>First Semester 2021-2022</a:t>
            </a:r>
          </a:p>
        </p:txBody>
      </p:sp>
      <p:sp>
        <p:nvSpPr>
          <p:cNvPr id="5" name="Holder 5"/>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209550" y="3342078"/>
            <a:ext cx="2286000" cy="107722"/>
          </a:xfrm>
        </p:spPr>
        <p:txBody>
          <a:bodyPr lIns="0" tIns="0" rIns="0" bIns="0"/>
          <a:lstStyle>
            <a:lvl1pPr algn="ctr">
              <a:defRPr sz="700">
                <a:solidFill>
                  <a:schemeClr val="tx1">
                    <a:tint val="75000"/>
                  </a:schemeClr>
                </a:solidFill>
              </a:defRPr>
            </a:lvl1pPr>
          </a:lstStyle>
          <a:p>
            <a:r>
              <a:rPr lang="en-US"/>
              <a:t>Dr. Malak Abdullah</a:t>
            </a:r>
            <a:endParaRPr lang="en-US" dirty="0"/>
          </a:p>
        </p:txBody>
      </p:sp>
      <p:sp>
        <p:nvSpPr>
          <p:cNvPr id="4" name="Holder 4"/>
          <p:cNvSpPr>
            <a:spLocks noGrp="1"/>
          </p:cNvSpPr>
          <p:nvPr>
            <p:ph type="sldNum" sz="quarter" idx="7"/>
          </p:nvPr>
        </p:nvSpPr>
        <p:spPr/>
        <p:txBody>
          <a:bodyPr lIns="0" tIns="0" rIns="0" bIns="0"/>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CC5D-5310-2A46-960C-9DE75BB14206}"/>
              </a:ext>
            </a:extLst>
          </p:cNvPr>
          <p:cNvSpPr>
            <a:spLocks noGrp="1"/>
          </p:cNvSpPr>
          <p:nvPr>
            <p:ph type="title"/>
          </p:nvPr>
        </p:nvSpPr>
        <p:spPr>
          <a:xfrm>
            <a:off x="230505" y="138590"/>
            <a:ext cx="4149090" cy="215444"/>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B4E6D5-99B0-1B42-AC65-8BF38E4F22A4}"/>
              </a:ext>
            </a:extLst>
          </p:cNvPr>
          <p:cNvSpPr>
            <a:spLocks noGrp="1"/>
          </p:cNvSpPr>
          <p:nvPr>
            <p:ph type="body" sz="half" idx="1"/>
          </p:nvPr>
        </p:nvSpPr>
        <p:spPr>
          <a:xfrm>
            <a:off x="230505" y="807509"/>
            <a:ext cx="2036128" cy="2939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Online Image Placeholder 3">
            <a:extLst>
              <a:ext uri="{FF2B5EF4-FFF2-40B4-BE49-F238E27FC236}">
                <a16:creationId xmlns:a16="http://schemas.microsoft.com/office/drawing/2014/main" id="{F933278B-C16A-DF48-A175-99AC98AB1EBA}"/>
              </a:ext>
            </a:extLst>
          </p:cNvPr>
          <p:cNvSpPr>
            <a:spLocks noGrp="1"/>
          </p:cNvSpPr>
          <p:nvPr>
            <p:ph type="clipArt" sz="half" idx="2"/>
          </p:nvPr>
        </p:nvSpPr>
        <p:spPr>
          <a:xfrm>
            <a:off x="2343467" y="807509"/>
            <a:ext cx="2036128" cy="169277"/>
          </a:xfrm>
        </p:spPr>
        <p:txBody>
          <a:bodyPr/>
          <a:lstStyle/>
          <a:p>
            <a:endParaRPr lang="en-US"/>
          </a:p>
        </p:txBody>
      </p:sp>
      <p:sp>
        <p:nvSpPr>
          <p:cNvPr id="5" name="Date Placeholder 4">
            <a:extLst>
              <a:ext uri="{FF2B5EF4-FFF2-40B4-BE49-F238E27FC236}">
                <a16:creationId xmlns:a16="http://schemas.microsoft.com/office/drawing/2014/main" id="{03CDB6BA-B4BE-5E49-8D2C-4390B4D6D9BB}"/>
              </a:ext>
            </a:extLst>
          </p:cNvPr>
          <p:cNvSpPr>
            <a:spLocks noGrp="1"/>
          </p:cNvSpPr>
          <p:nvPr>
            <p:ph type="dt" sz="half" idx="10"/>
          </p:nvPr>
        </p:nvSpPr>
        <p:spPr>
          <a:xfrm>
            <a:off x="230505" y="3151526"/>
            <a:ext cx="1075690" cy="830997"/>
          </a:xfrm>
          <a:prstGeom prst="rect">
            <a:avLst/>
          </a:prstGeom>
        </p:spPr>
        <p:txBody>
          <a:bodyPr/>
          <a:lstStyle>
            <a:lvl1pPr>
              <a:defRPr/>
            </a:lvl1pPr>
          </a:lstStyle>
          <a:p>
            <a:r>
              <a:rPr lang="en-US" altLang="en-US"/>
              <a:t>First Semester 2021-2022</a:t>
            </a:r>
          </a:p>
        </p:txBody>
      </p:sp>
      <p:sp>
        <p:nvSpPr>
          <p:cNvPr id="6" name="Footer Placeholder 5">
            <a:extLst>
              <a:ext uri="{FF2B5EF4-FFF2-40B4-BE49-F238E27FC236}">
                <a16:creationId xmlns:a16="http://schemas.microsoft.com/office/drawing/2014/main" id="{CF7E58DD-9A72-8645-B57F-1B912543C75A}"/>
              </a:ext>
            </a:extLst>
          </p:cNvPr>
          <p:cNvSpPr>
            <a:spLocks noGrp="1"/>
          </p:cNvSpPr>
          <p:nvPr>
            <p:ph type="ftr" sz="quarter" idx="11"/>
          </p:nvPr>
        </p:nvSpPr>
        <p:spPr>
          <a:xfrm>
            <a:off x="1575118" y="3151526"/>
            <a:ext cx="1459865" cy="553998"/>
          </a:xfrm>
        </p:spPr>
        <p:txBody>
          <a:bodyPr/>
          <a:lstStyle>
            <a:lvl1pPr>
              <a:defRPr/>
            </a:lvl1pPr>
          </a:lstStyle>
          <a:p>
            <a:r>
              <a:rPr lang="en-US" altLang="en-US"/>
              <a:t>Dr. Malak Abdullah</a:t>
            </a:r>
          </a:p>
        </p:txBody>
      </p:sp>
      <p:sp>
        <p:nvSpPr>
          <p:cNvPr id="7" name="Slide Number Placeholder 6">
            <a:extLst>
              <a:ext uri="{FF2B5EF4-FFF2-40B4-BE49-F238E27FC236}">
                <a16:creationId xmlns:a16="http://schemas.microsoft.com/office/drawing/2014/main" id="{B054CA42-B55B-204B-A679-A58B5EE6DA44}"/>
              </a:ext>
            </a:extLst>
          </p:cNvPr>
          <p:cNvSpPr>
            <a:spLocks noGrp="1"/>
          </p:cNvSpPr>
          <p:nvPr>
            <p:ph type="sldNum" sz="quarter" idx="12"/>
          </p:nvPr>
        </p:nvSpPr>
        <p:spPr>
          <a:xfrm>
            <a:off x="3303905" y="3151526"/>
            <a:ext cx="1075690" cy="92333"/>
          </a:xfrm>
        </p:spPr>
        <p:txBody>
          <a:bodyPr/>
          <a:lstStyle>
            <a:lvl1pPr>
              <a:defRPr/>
            </a:lvl1pPr>
          </a:lstStyle>
          <a:p>
            <a:fld id="{5048A89B-E9FA-8941-8A91-E7C80A0C5477}" type="slidenum">
              <a:rPr lang="en-US" altLang="en-US"/>
              <a:pPr/>
              <a:t>‹#›</a:t>
            </a:fld>
            <a:endParaRPr lang="en-US" altLang="en-US"/>
          </a:p>
        </p:txBody>
      </p:sp>
    </p:spTree>
    <p:extLst>
      <p:ext uri="{BB962C8B-B14F-4D97-AF65-F5344CB8AC3E}">
        <p14:creationId xmlns:p14="http://schemas.microsoft.com/office/powerpoint/2010/main" val="3362043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54149" y="211465"/>
            <a:ext cx="1101801" cy="6463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30505" y="957916"/>
            <a:ext cx="2036928" cy="139590"/>
          </a:xfrm>
        </p:spPr>
        <p:txBody>
          <a:bodyPr anchor="b"/>
          <a:lstStyle>
            <a:lvl1pPr marL="0" indent="0">
              <a:buNone/>
              <a:defRPr sz="907" b="1"/>
            </a:lvl1pPr>
            <a:lvl2pPr marL="172867" indent="0">
              <a:buNone/>
              <a:defRPr sz="756" b="1"/>
            </a:lvl2pPr>
            <a:lvl3pPr marL="345735" indent="0">
              <a:buNone/>
              <a:defRPr sz="681" b="1"/>
            </a:lvl3pPr>
            <a:lvl4pPr marL="518602" indent="0">
              <a:buNone/>
              <a:defRPr sz="605" b="1"/>
            </a:lvl4pPr>
            <a:lvl5pPr marL="691469" indent="0">
              <a:buNone/>
              <a:defRPr sz="605" b="1"/>
            </a:lvl5pPr>
            <a:lvl6pPr marL="864337" indent="0">
              <a:buNone/>
              <a:defRPr sz="605" b="1"/>
            </a:lvl6pPr>
            <a:lvl7pPr marL="1037204" indent="0">
              <a:buNone/>
              <a:defRPr sz="605" b="1"/>
            </a:lvl7pPr>
            <a:lvl8pPr marL="1210071" indent="0">
              <a:buNone/>
              <a:defRPr sz="605" b="1"/>
            </a:lvl8pPr>
            <a:lvl9pPr marL="1382939" indent="0">
              <a:buNone/>
              <a:defRPr sz="605" b="1"/>
            </a:lvl9pPr>
          </a:lstStyle>
          <a:p>
            <a:pPr lvl="0"/>
            <a:r>
              <a:rPr lang="en-US"/>
              <a:t>Click to edit Master text styles</a:t>
            </a:r>
          </a:p>
        </p:txBody>
      </p:sp>
      <p:sp>
        <p:nvSpPr>
          <p:cNvPr id="4" name="Content Placeholder 3"/>
          <p:cNvSpPr>
            <a:spLocks noGrp="1"/>
          </p:cNvSpPr>
          <p:nvPr>
            <p:ph sz="half" idx="2"/>
          </p:nvPr>
        </p:nvSpPr>
        <p:spPr>
          <a:xfrm>
            <a:off x="230505" y="1097506"/>
            <a:ext cx="2036928" cy="639983"/>
          </a:xfrm>
        </p:spPr>
        <p:txBody>
          <a:bodyPr/>
          <a:lstStyle>
            <a:lvl1pPr>
              <a:defRPr sz="907"/>
            </a:lvl1pPr>
            <a:lvl2pPr>
              <a:defRPr sz="756"/>
            </a:lvl2pPr>
            <a:lvl3pPr>
              <a:defRPr sz="681"/>
            </a:lvl3pPr>
            <a:lvl4pPr>
              <a:defRPr sz="605"/>
            </a:lvl4pPr>
            <a:lvl5pPr>
              <a:defRPr sz="605"/>
            </a:lvl5pPr>
            <a:lvl6pPr>
              <a:defRPr sz="605"/>
            </a:lvl6pPr>
            <a:lvl7pPr>
              <a:defRPr sz="605"/>
            </a:lvl7pPr>
            <a:lvl8pPr>
              <a:defRPr sz="605"/>
            </a:lvl8pPr>
            <a:lvl9pPr>
              <a:defRPr sz="6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41868" y="957916"/>
            <a:ext cx="2037728" cy="139590"/>
          </a:xfrm>
        </p:spPr>
        <p:txBody>
          <a:bodyPr anchor="b"/>
          <a:lstStyle>
            <a:lvl1pPr marL="0" indent="0">
              <a:buNone/>
              <a:defRPr sz="907" b="1"/>
            </a:lvl1pPr>
            <a:lvl2pPr marL="172867" indent="0">
              <a:buNone/>
              <a:defRPr sz="756" b="1"/>
            </a:lvl2pPr>
            <a:lvl3pPr marL="345735" indent="0">
              <a:buNone/>
              <a:defRPr sz="681" b="1"/>
            </a:lvl3pPr>
            <a:lvl4pPr marL="518602" indent="0">
              <a:buNone/>
              <a:defRPr sz="605" b="1"/>
            </a:lvl4pPr>
            <a:lvl5pPr marL="691469" indent="0">
              <a:buNone/>
              <a:defRPr sz="605" b="1"/>
            </a:lvl5pPr>
            <a:lvl6pPr marL="864337" indent="0">
              <a:buNone/>
              <a:defRPr sz="605" b="1"/>
            </a:lvl6pPr>
            <a:lvl7pPr marL="1037204" indent="0">
              <a:buNone/>
              <a:defRPr sz="605" b="1"/>
            </a:lvl7pPr>
            <a:lvl8pPr marL="1210071" indent="0">
              <a:buNone/>
              <a:defRPr sz="605" b="1"/>
            </a:lvl8pPr>
            <a:lvl9pPr marL="1382939" indent="0">
              <a:buNone/>
              <a:defRPr sz="605" b="1"/>
            </a:lvl9pPr>
          </a:lstStyle>
          <a:p>
            <a:pPr lvl="0"/>
            <a:r>
              <a:rPr lang="en-US"/>
              <a:t>Click to edit Master text styles</a:t>
            </a:r>
          </a:p>
        </p:txBody>
      </p:sp>
      <p:sp>
        <p:nvSpPr>
          <p:cNvPr id="6" name="Content Placeholder 5"/>
          <p:cNvSpPr>
            <a:spLocks noGrp="1"/>
          </p:cNvSpPr>
          <p:nvPr>
            <p:ph sz="quarter" idx="4"/>
          </p:nvPr>
        </p:nvSpPr>
        <p:spPr>
          <a:xfrm>
            <a:off x="2341868" y="1097506"/>
            <a:ext cx="2037728" cy="639983"/>
          </a:xfrm>
        </p:spPr>
        <p:txBody>
          <a:bodyPr/>
          <a:lstStyle>
            <a:lvl1pPr>
              <a:defRPr sz="907"/>
            </a:lvl1pPr>
            <a:lvl2pPr>
              <a:defRPr sz="756"/>
            </a:lvl2pPr>
            <a:lvl3pPr>
              <a:defRPr sz="681"/>
            </a:lvl3pPr>
            <a:lvl4pPr>
              <a:defRPr sz="605"/>
            </a:lvl4pPr>
            <a:lvl5pPr>
              <a:defRPr sz="605"/>
            </a:lvl5pPr>
            <a:lvl6pPr>
              <a:defRPr sz="605"/>
            </a:lvl6pPr>
            <a:lvl7pPr>
              <a:defRPr sz="605"/>
            </a:lvl7pPr>
            <a:lvl8pPr>
              <a:defRPr sz="605"/>
            </a:lvl8pPr>
            <a:lvl9pPr>
              <a:defRPr sz="6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30505" y="3218497"/>
            <a:ext cx="1060323" cy="830997"/>
          </a:xfrm>
          <a:prstGeom prst="rect">
            <a:avLst/>
          </a:prstGeom>
        </p:spPr>
        <p:txBody>
          <a:bodyPr/>
          <a:lstStyle/>
          <a:p>
            <a:r>
              <a:rPr lang="en-US"/>
              <a:t>First Semester 2021-2022</a:t>
            </a:r>
          </a:p>
        </p:txBody>
      </p:sp>
      <p:sp>
        <p:nvSpPr>
          <p:cNvPr id="8" name="Footer Placeholder 7"/>
          <p:cNvSpPr>
            <a:spLocks noGrp="1"/>
          </p:cNvSpPr>
          <p:nvPr>
            <p:ph type="ftr" sz="quarter" idx="11"/>
          </p:nvPr>
        </p:nvSpPr>
        <p:spPr>
          <a:xfrm>
            <a:off x="1567434" y="3218497"/>
            <a:ext cx="1475232" cy="553998"/>
          </a:xfrm>
        </p:spPr>
        <p:txBody>
          <a:bodyPr/>
          <a:lstStyle/>
          <a:p>
            <a:r>
              <a:rPr lang="en-US"/>
              <a:t>Dr. Malak Abdullah</a:t>
            </a:r>
          </a:p>
        </p:txBody>
      </p:sp>
      <p:sp>
        <p:nvSpPr>
          <p:cNvPr id="9" name="Slide Number Placeholder 8"/>
          <p:cNvSpPr>
            <a:spLocks noGrp="1"/>
          </p:cNvSpPr>
          <p:nvPr>
            <p:ph type="sldNum" sz="quarter" idx="12"/>
          </p:nvPr>
        </p:nvSpPr>
        <p:spPr>
          <a:xfrm>
            <a:off x="4214228" y="3342078"/>
            <a:ext cx="351789" cy="92333"/>
          </a:xfrm>
        </p:spPr>
        <p:txBody>
          <a:bodyPr/>
          <a:lstStyle/>
          <a:p>
            <a:fld id="{5ADD6836-E50F-42BB-A4CC-6A6502CFA6A5}" type="slidenum">
              <a:rPr lang="en-US" smtClean="0"/>
              <a:t>‹#›</a:t>
            </a:fld>
            <a:endParaRPr lang="en-US"/>
          </a:p>
        </p:txBody>
      </p:sp>
    </p:spTree>
    <p:extLst>
      <p:ext uri="{BB962C8B-B14F-4D97-AF65-F5344CB8AC3E}">
        <p14:creationId xmlns:p14="http://schemas.microsoft.com/office/powerpoint/2010/main" val="273043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01E94-741E-354D-B668-66942E6F6434}"/>
              </a:ext>
            </a:extLst>
          </p:cNvPr>
          <p:cNvSpPr>
            <a:spLocks noGrp="1"/>
          </p:cNvSpPr>
          <p:nvPr>
            <p:ph type="title"/>
          </p:nvPr>
        </p:nvSpPr>
        <p:spPr>
          <a:xfrm>
            <a:off x="0" y="38453"/>
            <a:ext cx="4610100" cy="215444"/>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8F964D-D885-5B4B-9CFD-9D2FD000B143}"/>
              </a:ext>
            </a:extLst>
          </p:cNvPr>
          <p:cNvSpPr>
            <a:spLocks noGrp="1"/>
          </p:cNvSpPr>
          <p:nvPr>
            <p:ph type="body" sz="half" idx="1"/>
          </p:nvPr>
        </p:nvSpPr>
        <p:spPr>
          <a:xfrm>
            <a:off x="115253" y="692150"/>
            <a:ext cx="2151380" cy="2385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8B63B2-F9F6-924F-8A59-275461C0C9CC}"/>
              </a:ext>
            </a:extLst>
          </p:cNvPr>
          <p:cNvSpPr>
            <a:spLocks noGrp="1"/>
          </p:cNvSpPr>
          <p:nvPr>
            <p:ph sz="half" idx="2"/>
          </p:nvPr>
        </p:nvSpPr>
        <p:spPr>
          <a:xfrm>
            <a:off x="2343468" y="692150"/>
            <a:ext cx="2151380" cy="2385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7458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10" cstate="print"/>
          <a:stretch>
            <a:fillRect/>
          </a:stretch>
        </p:blipFill>
        <p:spPr>
          <a:xfrm>
            <a:off x="0" y="0"/>
            <a:ext cx="4608004" cy="449999"/>
          </a:xfrm>
          <a:prstGeom prst="rect">
            <a:avLst/>
          </a:prstGeom>
        </p:spPr>
      </p:pic>
      <p:sp>
        <p:nvSpPr>
          <p:cNvPr id="2" name="Holder 2"/>
          <p:cNvSpPr>
            <a:spLocks noGrp="1"/>
          </p:cNvSpPr>
          <p:nvPr>
            <p:ph type="title"/>
          </p:nvPr>
        </p:nvSpPr>
        <p:spPr>
          <a:xfrm>
            <a:off x="1754149" y="211465"/>
            <a:ext cx="1101801" cy="244475"/>
          </a:xfrm>
          <a:prstGeom prst="rect">
            <a:avLst/>
          </a:prstGeom>
        </p:spPr>
        <p:txBody>
          <a:bodyPr wrap="square" lIns="0" tIns="0" rIns="0" bIns="0">
            <a:spAutoFit/>
          </a:bodyPr>
          <a:lstStyle>
            <a:lvl1pPr>
              <a:defRPr sz="1400" b="0" i="1">
                <a:solidFill>
                  <a:srgbClr val="009900"/>
                </a:solidFill>
                <a:latin typeface="Calibri"/>
                <a:cs typeface="Calibri"/>
              </a:defRPr>
            </a:lvl1pPr>
          </a:lstStyle>
          <a:p>
            <a:endParaRPr/>
          </a:p>
        </p:txBody>
      </p:sp>
      <p:sp>
        <p:nvSpPr>
          <p:cNvPr id="3" name="Holder 3"/>
          <p:cNvSpPr>
            <a:spLocks noGrp="1"/>
          </p:cNvSpPr>
          <p:nvPr>
            <p:ph type="body" idx="1"/>
          </p:nvPr>
        </p:nvSpPr>
        <p:spPr>
          <a:xfrm>
            <a:off x="367931" y="856397"/>
            <a:ext cx="3874236" cy="1892300"/>
          </a:xfrm>
          <a:prstGeom prst="rect">
            <a:avLst/>
          </a:prstGeom>
        </p:spPr>
        <p:txBody>
          <a:bodyPr wrap="square" lIns="0" tIns="0" rIns="0" bIns="0">
            <a:spAutoFit/>
          </a:bodyPr>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0" y="3346060"/>
            <a:ext cx="2095500" cy="107722"/>
          </a:xfrm>
          <a:prstGeom prst="rect">
            <a:avLst/>
          </a:prstGeom>
        </p:spPr>
        <p:txBody>
          <a:bodyPr wrap="square" lIns="0" tIns="0" rIns="0" bIns="0">
            <a:spAutoFit/>
          </a:bodyPr>
          <a:lstStyle>
            <a:lvl1pPr algn="ctr">
              <a:defRPr sz="700">
                <a:solidFill>
                  <a:schemeClr val="tx1">
                    <a:tint val="75000"/>
                  </a:schemeClr>
                </a:solidFill>
              </a:defRPr>
            </a:lvl1pPr>
          </a:lstStyle>
          <a:p>
            <a:r>
              <a:rPr lang="en-US"/>
              <a:t>Dr. Malak Abdullah</a:t>
            </a:r>
            <a:endParaRPr lang="en-US" dirty="0"/>
          </a:p>
        </p:txBody>
      </p:sp>
      <p:sp>
        <p:nvSpPr>
          <p:cNvPr id="6" name="Holder 6"/>
          <p:cNvSpPr>
            <a:spLocks noGrp="1"/>
          </p:cNvSpPr>
          <p:nvPr>
            <p:ph type="sldNum" sz="quarter" idx="7"/>
          </p:nvPr>
        </p:nvSpPr>
        <p:spPr>
          <a:xfrm>
            <a:off x="4214228" y="3342078"/>
            <a:ext cx="351789" cy="101600"/>
          </a:xfrm>
          <a:prstGeom prst="rect">
            <a:avLst/>
          </a:prstGeom>
        </p:spPr>
        <p:txBody>
          <a:bodyPr wrap="square" lIns="0" tIns="0" rIns="0" bIns="0">
            <a:spAutoFit/>
          </a:bodyPr>
          <a:lstStyle>
            <a:lvl1pPr>
              <a:defRPr sz="600" b="0" i="0">
                <a:solidFill>
                  <a:srgbClr val="7F7F7F"/>
                </a:solidFill>
                <a:latin typeface="Lucida Console"/>
                <a:cs typeface="Lucida Console"/>
              </a:defRPr>
            </a:lvl1pPr>
          </a:lstStyle>
          <a:p>
            <a:pPr marL="38100">
              <a:lnSpc>
                <a:spcPts val="670"/>
              </a:lnSpc>
            </a:pPr>
            <a:fld id="{81D60167-4931-47E6-BA6A-407CBD079E47}" type="slidenum">
              <a:rPr dirty="0"/>
              <a:t>‹#›</a:t>
            </a:fld>
            <a:r>
              <a:rPr spc="-240" dirty="0"/>
              <a:t> </a:t>
            </a:r>
            <a:r>
              <a:rPr dirty="0"/>
              <a:t>/</a:t>
            </a:r>
            <a:r>
              <a:rPr spc="-245" dirty="0"/>
              <a:t> </a:t>
            </a:r>
            <a:r>
              <a:rPr dirty="0"/>
              <a:t>29</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93" r:id="rId6"/>
    <p:sldLayoutId id="2147483694" r:id="rId7"/>
    <p:sldLayoutId id="2147483695" r:id="rId8"/>
  </p:sldLayoutIdLst>
  <p:hf sldNum="0"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repl.it/@DrMalak/CentralTendencie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MXaJ7sa7q-8&amp;list=PL0KQuRyPJoe6KjlUM6iNYgt8d0DwI-IGR"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youtube.com/watch?v=D4VlmL3G4_o"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83E1-3189-FC28-3D43-C9253B4F7EE5}"/>
              </a:ext>
            </a:extLst>
          </p:cNvPr>
          <p:cNvSpPr>
            <a:spLocks noGrp="1"/>
          </p:cNvSpPr>
          <p:nvPr>
            <p:ph type="ctrTitle"/>
          </p:nvPr>
        </p:nvSpPr>
        <p:spPr>
          <a:xfrm>
            <a:off x="345757" y="1072832"/>
            <a:ext cx="3918585" cy="830997"/>
          </a:xfrm>
        </p:spPr>
        <p:txBody>
          <a:bodyPr/>
          <a:lstStyle/>
          <a:p>
            <a:pPr algn="ctr" rtl="1"/>
            <a:r>
              <a:rPr lang="en-US" sz="1800" b="1" dirty="0"/>
              <a:t>Machine Learning</a:t>
            </a:r>
            <a:br>
              <a:rPr lang="en-US" sz="1800" b="1" dirty="0"/>
            </a:br>
            <a:br>
              <a:rPr lang="en-US" sz="1800" b="1" dirty="0"/>
            </a:br>
            <a:r>
              <a:rPr lang="en-US" sz="1800" b="1" dirty="0"/>
              <a:t>02- Mathematics for Machine Learning</a:t>
            </a:r>
            <a:endParaRPr lang="en-JO" sz="1800" b="1" dirty="0"/>
          </a:p>
        </p:txBody>
      </p:sp>
      <p:sp>
        <p:nvSpPr>
          <p:cNvPr id="3" name="Subtitle 2">
            <a:extLst>
              <a:ext uri="{FF2B5EF4-FFF2-40B4-BE49-F238E27FC236}">
                <a16:creationId xmlns:a16="http://schemas.microsoft.com/office/drawing/2014/main" id="{C0DC9349-7CA4-CF89-6833-B5AD9FAED9B6}"/>
              </a:ext>
            </a:extLst>
          </p:cNvPr>
          <p:cNvSpPr>
            <a:spLocks noGrp="1"/>
          </p:cNvSpPr>
          <p:nvPr>
            <p:ph type="subTitle" idx="4"/>
          </p:nvPr>
        </p:nvSpPr>
        <p:spPr>
          <a:xfrm>
            <a:off x="628650" y="2263775"/>
            <a:ext cx="3227070" cy="507831"/>
          </a:xfrm>
        </p:spPr>
        <p:txBody>
          <a:bodyPr/>
          <a:lstStyle/>
          <a:p>
            <a:pPr algn="ctr"/>
            <a:r>
              <a:rPr lang="en-US" dirty="0"/>
              <a:t>Dr. Malak Abdullah</a:t>
            </a:r>
          </a:p>
          <a:p>
            <a:pPr algn="ctr"/>
            <a:r>
              <a:rPr lang="en-US" dirty="0"/>
              <a:t>Computer Science Department</a:t>
            </a:r>
          </a:p>
          <a:p>
            <a:pPr algn="ctr"/>
            <a:r>
              <a:rPr lang="en-US" dirty="0"/>
              <a:t>Jordan University of Science and Technology</a:t>
            </a:r>
          </a:p>
        </p:txBody>
      </p:sp>
    </p:spTree>
    <p:extLst>
      <p:ext uri="{BB962C8B-B14F-4D97-AF65-F5344CB8AC3E}">
        <p14:creationId xmlns:p14="http://schemas.microsoft.com/office/powerpoint/2010/main" val="2595582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5275F3A-520E-184D-9C9B-245928C81099}"/>
              </a:ext>
            </a:extLst>
          </p:cNvPr>
          <p:cNvSpPr>
            <a:spLocks noGrp="1" noChangeArrowheads="1"/>
          </p:cNvSpPr>
          <p:nvPr>
            <p:ph type="title"/>
          </p:nvPr>
        </p:nvSpPr>
        <p:spPr>
          <a:xfrm>
            <a:off x="1238251" y="211465"/>
            <a:ext cx="2308716" cy="430887"/>
          </a:xfrm>
          <a:noFill/>
          <a:ln/>
        </p:spPr>
        <p:txBody>
          <a:bodyPr/>
          <a:lstStyle/>
          <a:p>
            <a:pPr algn="l"/>
            <a:r>
              <a:rPr lang="en-US" altLang="en-US" dirty="0"/>
              <a:t>Introduction to Basic Terms</a:t>
            </a:r>
          </a:p>
        </p:txBody>
      </p:sp>
      <p:sp>
        <p:nvSpPr>
          <p:cNvPr id="7171" name="Rectangle 3">
            <a:extLst>
              <a:ext uri="{FF2B5EF4-FFF2-40B4-BE49-F238E27FC236}">
                <a16:creationId xmlns:a16="http://schemas.microsoft.com/office/drawing/2014/main" id="{6CB90D5A-CE39-E741-BF3A-A77153B140D6}"/>
              </a:ext>
            </a:extLst>
          </p:cNvPr>
          <p:cNvSpPr>
            <a:spLocks noGrp="1" noChangeArrowheads="1"/>
          </p:cNvSpPr>
          <p:nvPr>
            <p:ph type="body" idx="1"/>
          </p:nvPr>
        </p:nvSpPr>
        <p:spPr>
          <a:xfrm>
            <a:off x="307688" y="715665"/>
            <a:ext cx="3906540" cy="1354217"/>
          </a:xfrm>
          <a:noFill/>
          <a:ln/>
        </p:spPr>
        <p:txBody>
          <a:bodyPr/>
          <a:lstStyle/>
          <a:p>
            <a:r>
              <a:rPr lang="en-US" altLang="en-US" b="1" dirty="0">
                <a:solidFill>
                  <a:schemeClr val="hlink"/>
                </a:solidFill>
              </a:rPr>
              <a:t>Population</a:t>
            </a:r>
            <a:r>
              <a:rPr lang="en-US" altLang="en-US" dirty="0"/>
              <a:t>: A collection, or set, of individuals or objects or events whose properties are to be analyzed.</a:t>
            </a:r>
          </a:p>
          <a:p>
            <a:endParaRPr lang="en-US" altLang="en-US" dirty="0"/>
          </a:p>
          <a:p>
            <a:r>
              <a:rPr lang="en-US" altLang="en-US" b="1" dirty="0">
                <a:solidFill>
                  <a:schemeClr val="hlink"/>
                </a:solidFill>
              </a:rPr>
              <a:t>Sample</a:t>
            </a:r>
            <a:r>
              <a:rPr lang="en-US" altLang="en-US" dirty="0"/>
              <a:t>: A subset of the population.</a:t>
            </a:r>
          </a:p>
        </p:txBody>
      </p:sp>
      <p:pic>
        <p:nvPicPr>
          <p:cNvPr id="4" name="Picture 2">
            <a:extLst>
              <a:ext uri="{FF2B5EF4-FFF2-40B4-BE49-F238E27FC236}">
                <a16:creationId xmlns:a16="http://schemas.microsoft.com/office/drawing/2014/main" id="{35B9B5ED-5416-A441-8F3B-E93538B6A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66626" y="1577975"/>
            <a:ext cx="2525093" cy="1467205"/>
          </a:xfrm>
          <a:prstGeom prst="rect">
            <a:avLst/>
          </a:prstGeom>
          <a:noFill/>
        </p:spPr>
      </p:pic>
      <p:sp>
        <p:nvSpPr>
          <p:cNvPr id="2" name="Rectangle 1">
            <a:extLst>
              <a:ext uri="{FF2B5EF4-FFF2-40B4-BE49-F238E27FC236}">
                <a16:creationId xmlns:a16="http://schemas.microsoft.com/office/drawing/2014/main" id="{CD1C1092-4496-E247-B952-67995CABA210}"/>
              </a:ext>
            </a:extLst>
          </p:cNvPr>
          <p:cNvSpPr/>
          <p:nvPr/>
        </p:nvSpPr>
        <p:spPr>
          <a:xfrm>
            <a:off x="341842" y="2194558"/>
            <a:ext cx="1792817" cy="511422"/>
          </a:xfrm>
          <a:prstGeom prst="rect">
            <a:avLst/>
          </a:prstGeom>
        </p:spPr>
        <p:txBody>
          <a:bodyPr wrap="square">
            <a:spAutoFit/>
          </a:bodyPr>
          <a:lstStyle/>
          <a:p>
            <a:pPr>
              <a:defRPr/>
            </a:pPr>
            <a:r>
              <a:rPr lang="en-US" sz="681" dirty="0">
                <a:latin typeface="Book Antiqua" pitchFamily="18" charset="0"/>
              </a:rPr>
              <a:t>Statistical inference is the process of using data obtained from a sample to make estimates and test hypotheses about the characteristics of a population</a:t>
            </a:r>
            <a:endParaRPr lang="en-US" sz="681" dirty="0"/>
          </a:p>
        </p:txBody>
      </p:sp>
      <p:sp>
        <p:nvSpPr>
          <p:cNvPr id="5" name="Footer Placeholder 4">
            <a:extLst>
              <a:ext uri="{FF2B5EF4-FFF2-40B4-BE49-F238E27FC236}">
                <a16:creationId xmlns:a16="http://schemas.microsoft.com/office/drawing/2014/main" id="{78A04F41-0899-2EAC-A206-9637B9ADAE5C}"/>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553986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1050495D-14E1-6F46-A677-356DB5E105F0}"/>
              </a:ext>
            </a:extLst>
          </p:cNvPr>
          <p:cNvSpPr>
            <a:spLocks noGrp="1"/>
          </p:cNvSpPr>
          <p:nvPr>
            <p:ph type="title"/>
          </p:nvPr>
        </p:nvSpPr>
        <p:spPr>
          <a:xfrm>
            <a:off x="187049" y="282575"/>
            <a:ext cx="4237566" cy="215444"/>
          </a:xfrm>
        </p:spPr>
        <p:txBody>
          <a:bodyPr/>
          <a:lstStyle/>
          <a:p>
            <a:pPr eaLnBrk="1" hangingPunct="1"/>
            <a:r>
              <a:rPr lang="en-US" altLang="en-US" dirty="0"/>
              <a:t>Sampling methods</a:t>
            </a:r>
            <a:endParaRPr lang="sk-SK" altLang="en-US" dirty="0"/>
          </a:p>
        </p:txBody>
      </p:sp>
      <p:sp>
        <p:nvSpPr>
          <p:cNvPr id="21507" name="Content Placeholder 2">
            <a:extLst>
              <a:ext uri="{FF2B5EF4-FFF2-40B4-BE49-F238E27FC236}">
                <a16:creationId xmlns:a16="http://schemas.microsoft.com/office/drawing/2014/main" id="{1682A12F-4521-5045-AF3D-83A07D5851BA}"/>
              </a:ext>
            </a:extLst>
          </p:cNvPr>
          <p:cNvSpPr>
            <a:spLocks noGrp="1"/>
          </p:cNvSpPr>
          <p:nvPr>
            <p:ph idx="1"/>
          </p:nvPr>
        </p:nvSpPr>
        <p:spPr>
          <a:xfrm>
            <a:off x="187049" y="663575"/>
            <a:ext cx="4319135" cy="1786414"/>
          </a:xfrm>
        </p:spPr>
        <p:txBody>
          <a:bodyPr>
            <a:normAutofit/>
          </a:bodyPr>
          <a:lstStyle/>
          <a:p>
            <a:pPr eaLnBrk="1" hangingPunct="1">
              <a:lnSpc>
                <a:spcPct val="90000"/>
              </a:lnSpc>
              <a:buFontTx/>
              <a:buNone/>
            </a:pPr>
            <a:r>
              <a:rPr lang="en-US" sz="907" dirty="0"/>
              <a:t>Sampling is a statistical method that deals with the selection of individual observations within a population. It is performed to infer statistical knowledge about a population.</a:t>
            </a:r>
          </a:p>
          <a:p>
            <a:pPr eaLnBrk="1" hangingPunct="1">
              <a:lnSpc>
                <a:spcPct val="90000"/>
              </a:lnSpc>
              <a:buFontTx/>
              <a:buNone/>
            </a:pPr>
            <a:endParaRPr lang="en-US" altLang="en-US" sz="907" dirty="0"/>
          </a:p>
          <a:p>
            <a:pPr eaLnBrk="1" hangingPunct="1">
              <a:lnSpc>
                <a:spcPct val="90000"/>
              </a:lnSpc>
              <a:buFontTx/>
              <a:buNone/>
            </a:pPr>
            <a:r>
              <a:rPr lang="en-US" altLang="en-US" sz="907" dirty="0"/>
              <a:t>Sampling methods can be:</a:t>
            </a:r>
          </a:p>
          <a:p>
            <a:pPr marL="171450" indent="-171450" eaLnBrk="1" hangingPunct="1">
              <a:lnSpc>
                <a:spcPct val="90000"/>
              </a:lnSpc>
              <a:buFont typeface="Arial" panose="020B0604020202020204" pitchFamily="34" charset="0"/>
              <a:buChar char="•"/>
            </a:pPr>
            <a:r>
              <a:rPr lang="en-US" altLang="en-US" sz="907" b="1" dirty="0"/>
              <a:t>random  </a:t>
            </a:r>
            <a:r>
              <a:rPr lang="en-US" altLang="en-US" sz="907" dirty="0"/>
              <a:t>(each member of the population has an equal chance of being selected</a:t>
            </a:r>
            <a:r>
              <a:rPr lang="en-US" altLang="en-US" sz="907" b="1" dirty="0"/>
              <a:t>)	</a:t>
            </a:r>
          </a:p>
          <a:p>
            <a:pPr marL="171450" indent="-171450" eaLnBrk="1" hangingPunct="1">
              <a:lnSpc>
                <a:spcPct val="90000"/>
              </a:lnSpc>
              <a:buFont typeface="Arial" panose="020B0604020202020204" pitchFamily="34" charset="0"/>
              <a:buChar char="•"/>
            </a:pPr>
            <a:r>
              <a:rPr lang="en-US" altLang="en-US" sz="907" b="1" dirty="0"/>
              <a:t>nonrandom</a:t>
            </a:r>
          </a:p>
          <a:p>
            <a:pPr eaLnBrk="1" hangingPunct="1">
              <a:lnSpc>
                <a:spcPct val="90000"/>
              </a:lnSpc>
              <a:buFontTx/>
              <a:buNone/>
            </a:pPr>
            <a:endParaRPr lang="en-US" altLang="en-US" sz="907" dirty="0"/>
          </a:p>
          <a:p>
            <a:pPr eaLnBrk="1" hangingPunct="1">
              <a:lnSpc>
                <a:spcPct val="90000"/>
              </a:lnSpc>
              <a:buFontTx/>
              <a:buNone/>
            </a:pPr>
            <a:endParaRPr lang="en-US" altLang="en-US" sz="907" dirty="0"/>
          </a:p>
          <a:p>
            <a:pPr eaLnBrk="1" hangingPunct="1">
              <a:lnSpc>
                <a:spcPct val="90000"/>
              </a:lnSpc>
              <a:buFontTx/>
              <a:buNone/>
            </a:pPr>
            <a:r>
              <a:rPr lang="en-US" altLang="en-US" sz="907" dirty="0"/>
              <a:t>The actual process of sampling causes </a:t>
            </a:r>
            <a:r>
              <a:rPr lang="en-US" altLang="en-US" sz="907" b="1" dirty="0"/>
              <a:t>sampling</a:t>
            </a:r>
            <a:r>
              <a:rPr lang="en-US" altLang="en-US" sz="907" dirty="0"/>
              <a:t> </a:t>
            </a:r>
            <a:r>
              <a:rPr lang="en-US" altLang="en-US" sz="907" b="1" dirty="0"/>
              <a:t>errors</a:t>
            </a:r>
            <a:r>
              <a:rPr lang="en-US" altLang="en-US" sz="907" dirty="0"/>
              <a:t>. For example, the sample may not be large enough or representative of the population. </a:t>
            </a:r>
            <a:endParaRPr lang="sk-SK" altLang="en-US" dirty="0"/>
          </a:p>
        </p:txBody>
      </p:sp>
      <p:sp>
        <p:nvSpPr>
          <p:cNvPr id="3" name="Footer Placeholder 2">
            <a:extLst>
              <a:ext uri="{FF2B5EF4-FFF2-40B4-BE49-F238E27FC236}">
                <a16:creationId xmlns:a16="http://schemas.microsoft.com/office/drawing/2014/main" id="{6138B920-DF5F-D037-D97E-6CBBE81AFF55}"/>
              </a:ext>
            </a:extLst>
          </p:cNvPr>
          <p:cNvSpPr>
            <a:spLocks noGrp="1"/>
          </p:cNvSpPr>
          <p:nvPr>
            <p:ph type="ftr" sz="quarter" idx="5"/>
          </p:nvPr>
        </p:nvSpPr>
        <p:spPr/>
        <p:txBody>
          <a:bodyPr/>
          <a:lstStyle/>
          <a:p>
            <a:r>
              <a:rPr lang="en-US"/>
              <a:t>Dr. Malak Abdullah</a:t>
            </a:r>
          </a:p>
        </p:txBody>
      </p:sp>
      <p:pic>
        <p:nvPicPr>
          <p:cNvPr id="5" name="Picture 4" descr="A computer screen shot of a diagram&#10;&#10;Description automatically generated">
            <a:extLst>
              <a:ext uri="{FF2B5EF4-FFF2-40B4-BE49-F238E27FC236}">
                <a16:creationId xmlns:a16="http://schemas.microsoft.com/office/drawing/2014/main" id="{1C5476F6-9B3F-67C0-212D-6295E67BE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650" y="2111375"/>
            <a:ext cx="2905271" cy="1106500"/>
          </a:xfrm>
          <a:prstGeom prst="rect">
            <a:avLst/>
          </a:prstGeom>
        </p:spPr>
      </p:pic>
    </p:spTree>
    <p:extLst>
      <p:ext uri="{BB962C8B-B14F-4D97-AF65-F5344CB8AC3E}">
        <p14:creationId xmlns:p14="http://schemas.microsoft.com/office/powerpoint/2010/main" val="2232144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0FBF7E0-B4BA-494F-A8BB-18B2A6B3C5E9}"/>
              </a:ext>
            </a:extLst>
          </p:cNvPr>
          <p:cNvSpPr>
            <a:spLocks noGrp="1" noChangeArrowheads="1"/>
          </p:cNvSpPr>
          <p:nvPr>
            <p:ph type="body" idx="1"/>
          </p:nvPr>
        </p:nvSpPr>
        <p:spPr>
          <a:xfrm>
            <a:off x="236574" y="408713"/>
            <a:ext cx="4069736" cy="1231106"/>
          </a:xfrm>
          <a:noFill/>
          <a:ln/>
        </p:spPr>
        <p:txBody>
          <a:bodyPr/>
          <a:lstStyle/>
          <a:p>
            <a:r>
              <a:rPr lang="en-US" altLang="en-US" sz="1000" b="1" dirty="0"/>
              <a:t>Variable</a:t>
            </a:r>
            <a:r>
              <a:rPr lang="en-US" altLang="en-US" sz="1000" dirty="0"/>
              <a:t>: A characteristic about each individual element of a population or sample.</a:t>
            </a:r>
          </a:p>
          <a:p>
            <a:r>
              <a:rPr lang="en-US" altLang="en-US" sz="1000" b="1" dirty="0"/>
              <a:t>Data (singular)</a:t>
            </a:r>
            <a:r>
              <a:rPr lang="en-US" altLang="en-US" sz="1000" dirty="0"/>
              <a:t>: The value of the variable associated with one element of a population or sample.  This value may be a number, a word, or a symbol.</a:t>
            </a:r>
          </a:p>
          <a:p>
            <a:r>
              <a:rPr lang="en-US" altLang="en-US" sz="1000" b="1" dirty="0"/>
              <a:t>Data (plural)</a:t>
            </a:r>
            <a:r>
              <a:rPr lang="en-US" altLang="en-US" sz="1000" dirty="0"/>
              <a:t>: The set of values collected for the variable from each of the elements belonging to the sample.</a:t>
            </a:r>
          </a:p>
          <a:p>
            <a:r>
              <a:rPr lang="en-US" altLang="en-US" sz="1000" b="1" dirty="0"/>
              <a:t>Statistic</a:t>
            </a:r>
            <a:r>
              <a:rPr lang="en-US" altLang="en-US" sz="1000" dirty="0"/>
              <a:t>: A numerical value summarizing the </a:t>
            </a:r>
            <a:r>
              <a:rPr lang="en-US" altLang="en-US" sz="1000" u="sng" dirty="0"/>
              <a:t>sample</a:t>
            </a:r>
            <a:r>
              <a:rPr lang="en-US" altLang="en-US" sz="1000" dirty="0"/>
              <a:t> data.</a:t>
            </a:r>
          </a:p>
          <a:p>
            <a:endParaRPr lang="en-US" altLang="en-US" sz="1000" dirty="0"/>
          </a:p>
        </p:txBody>
      </p:sp>
      <p:sp>
        <p:nvSpPr>
          <p:cNvPr id="2" name="Rectangle 1">
            <a:extLst>
              <a:ext uri="{FF2B5EF4-FFF2-40B4-BE49-F238E27FC236}">
                <a16:creationId xmlns:a16="http://schemas.microsoft.com/office/drawing/2014/main" id="{99D77340-A254-B245-9CEB-EFEB0E6291F0}"/>
              </a:ext>
            </a:extLst>
          </p:cNvPr>
          <p:cNvSpPr/>
          <p:nvPr/>
        </p:nvSpPr>
        <p:spPr>
          <a:xfrm>
            <a:off x="185561" y="78108"/>
            <a:ext cx="1686872" cy="278538"/>
          </a:xfrm>
          <a:prstGeom prst="rect">
            <a:avLst/>
          </a:prstGeom>
        </p:spPr>
        <p:txBody>
          <a:bodyPr wrap="none">
            <a:spAutoFit/>
          </a:bodyPr>
          <a:lstStyle/>
          <a:p>
            <a:r>
              <a:rPr lang="en-US" altLang="en-US" sz="1210" b="1" dirty="0">
                <a:solidFill>
                  <a:srgbClr val="00B050"/>
                </a:solidFill>
              </a:rPr>
              <a:t>Example of Basic Terms</a:t>
            </a:r>
            <a:endParaRPr lang="en-US" sz="1210" b="1" dirty="0">
              <a:solidFill>
                <a:srgbClr val="00B050"/>
              </a:solidFill>
            </a:endParaRPr>
          </a:p>
        </p:txBody>
      </p:sp>
      <p:sp>
        <p:nvSpPr>
          <p:cNvPr id="4" name="Rectangle 2">
            <a:extLst>
              <a:ext uri="{FF2B5EF4-FFF2-40B4-BE49-F238E27FC236}">
                <a16:creationId xmlns:a16="http://schemas.microsoft.com/office/drawing/2014/main" id="{FC0F08A3-0D5F-968F-095C-ED1B14D05B20}"/>
              </a:ext>
            </a:extLst>
          </p:cNvPr>
          <p:cNvSpPr txBox="1">
            <a:spLocks noChangeArrowheads="1"/>
          </p:cNvSpPr>
          <p:nvPr/>
        </p:nvSpPr>
        <p:spPr>
          <a:xfrm>
            <a:off x="185561" y="1639819"/>
            <a:ext cx="4120749" cy="1862048"/>
          </a:xfrm>
          <a:prstGeom prst="rect">
            <a:avLst/>
          </a:prstGeom>
          <a:noFill/>
          <a:ln/>
        </p:spPr>
        <p:txBody>
          <a:bodyPr wrap="square" lIns="0" tIns="0" rIns="0" bIns="0">
            <a:spAutoFit/>
          </a:bodyPr>
          <a:lstStyle>
            <a:lvl1pPr marL="0">
              <a:defRPr sz="11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en-US" i="1" kern="0" dirty="0">
                <a:solidFill>
                  <a:srgbClr val="0000CC"/>
                </a:solidFill>
              </a:rPr>
              <a:t>Example</a:t>
            </a:r>
            <a:r>
              <a:rPr lang="en-US" altLang="en-US" kern="0" dirty="0"/>
              <a:t>: A college dean is interested in learning about the average age of faculty.  Identify the basic terms in this situation.</a:t>
            </a:r>
          </a:p>
          <a:p>
            <a:endParaRPr lang="en-US" altLang="en-US" kern="0" dirty="0"/>
          </a:p>
          <a:p>
            <a:r>
              <a:rPr lang="en-US" altLang="en-US" kern="0" dirty="0"/>
              <a:t>The </a:t>
            </a:r>
            <a:r>
              <a:rPr lang="en-US" altLang="en-US" i="1" kern="0" dirty="0">
                <a:solidFill>
                  <a:srgbClr val="0000CC"/>
                </a:solidFill>
              </a:rPr>
              <a:t>population</a:t>
            </a:r>
            <a:r>
              <a:rPr lang="en-US" altLang="en-US" kern="0" dirty="0"/>
              <a:t> is the age of all faculty members at the college.</a:t>
            </a:r>
          </a:p>
          <a:p>
            <a:r>
              <a:rPr lang="en-US" altLang="en-US" kern="0" dirty="0"/>
              <a:t>A </a:t>
            </a:r>
            <a:r>
              <a:rPr lang="en-US" altLang="en-US" i="1" kern="0" dirty="0">
                <a:solidFill>
                  <a:srgbClr val="0000CC"/>
                </a:solidFill>
              </a:rPr>
              <a:t>sample</a:t>
            </a:r>
            <a:r>
              <a:rPr lang="en-US" altLang="en-US" kern="0" dirty="0"/>
              <a:t> is any subset of that population.  For example, we might select 10 faculty members and determine their age.</a:t>
            </a:r>
          </a:p>
          <a:p>
            <a:r>
              <a:rPr lang="en-US" altLang="en-US" kern="0" dirty="0"/>
              <a:t>The </a:t>
            </a:r>
            <a:r>
              <a:rPr lang="en-US" altLang="en-US" i="1" kern="0" dirty="0">
                <a:solidFill>
                  <a:srgbClr val="0000CC"/>
                </a:solidFill>
              </a:rPr>
              <a:t>variable</a:t>
            </a:r>
            <a:r>
              <a:rPr lang="en-US" altLang="en-US" kern="0" dirty="0"/>
              <a:t> is the “age” of each faculty member.</a:t>
            </a:r>
          </a:p>
          <a:p>
            <a:r>
              <a:rPr lang="en-US" altLang="en-US" kern="0" dirty="0"/>
              <a:t>One </a:t>
            </a:r>
            <a:r>
              <a:rPr lang="en-US" altLang="en-US" i="1" kern="0" dirty="0">
                <a:solidFill>
                  <a:srgbClr val="0000CC"/>
                </a:solidFill>
              </a:rPr>
              <a:t>data</a:t>
            </a:r>
            <a:r>
              <a:rPr lang="en-US" altLang="en-US" kern="0" dirty="0"/>
              <a:t> would be the age of a specific faculty member.</a:t>
            </a:r>
          </a:p>
          <a:p>
            <a:r>
              <a:rPr lang="en-US" altLang="en-US" kern="0" dirty="0"/>
              <a:t>The </a:t>
            </a:r>
            <a:r>
              <a:rPr lang="en-US" altLang="en-US" i="1" kern="0" dirty="0">
                <a:solidFill>
                  <a:srgbClr val="0000CC"/>
                </a:solidFill>
              </a:rPr>
              <a:t>data</a:t>
            </a:r>
            <a:r>
              <a:rPr lang="en-US" altLang="en-US" kern="0" dirty="0"/>
              <a:t> would be the set of values in the sample.</a:t>
            </a:r>
          </a:p>
          <a:p>
            <a:r>
              <a:rPr lang="en-US" altLang="en-US" kern="0" dirty="0"/>
              <a:t>The </a:t>
            </a:r>
            <a:r>
              <a:rPr lang="en-US" altLang="en-US" i="1" kern="0" dirty="0">
                <a:solidFill>
                  <a:srgbClr val="0000CC"/>
                </a:solidFill>
              </a:rPr>
              <a:t>statistic</a:t>
            </a:r>
            <a:r>
              <a:rPr lang="en-US" altLang="en-US" kern="0" dirty="0"/>
              <a:t> is the “average” age for all faculty in the sample.</a:t>
            </a:r>
          </a:p>
          <a:p>
            <a:endParaRPr lang="en-US" altLang="en-US" kern="0" dirty="0"/>
          </a:p>
        </p:txBody>
      </p:sp>
      <p:sp>
        <p:nvSpPr>
          <p:cNvPr id="5" name="Footer Placeholder 4">
            <a:extLst>
              <a:ext uri="{FF2B5EF4-FFF2-40B4-BE49-F238E27FC236}">
                <a16:creationId xmlns:a16="http://schemas.microsoft.com/office/drawing/2014/main" id="{7A4BC8F6-90BC-48C2-5A1F-4A8797A7AD91}"/>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047764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6B2F085-32BD-9346-8CB5-E65B9DAF1ED9}"/>
              </a:ext>
            </a:extLst>
          </p:cNvPr>
          <p:cNvSpPr>
            <a:spLocks noGrp="1" noChangeArrowheads="1"/>
          </p:cNvSpPr>
          <p:nvPr>
            <p:ph type="title"/>
          </p:nvPr>
        </p:nvSpPr>
        <p:spPr>
          <a:xfrm>
            <a:off x="277278" y="2035175"/>
            <a:ext cx="1693901" cy="430887"/>
          </a:xfrm>
          <a:noFill/>
          <a:ln/>
        </p:spPr>
        <p:txBody>
          <a:bodyPr/>
          <a:lstStyle/>
          <a:p>
            <a:r>
              <a:rPr lang="en-US" altLang="en-US" dirty="0"/>
              <a:t>Two areas of statistics:</a:t>
            </a:r>
          </a:p>
        </p:txBody>
      </p:sp>
      <p:sp>
        <p:nvSpPr>
          <p:cNvPr id="5123" name="Rectangle 3">
            <a:extLst>
              <a:ext uri="{FF2B5EF4-FFF2-40B4-BE49-F238E27FC236}">
                <a16:creationId xmlns:a16="http://schemas.microsoft.com/office/drawing/2014/main" id="{6151DFEA-5F5F-574E-A475-096509E7D890}"/>
              </a:ext>
            </a:extLst>
          </p:cNvPr>
          <p:cNvSpPr>
            <a:spLocks noGrp="1" noChangeArrowheads="1"/>
          </p:cNvSpPr>
          <p:nvPr>
            <p:ph type="body" idx="1"/>
          </p:nvPr>
        </p:nvSpPr>
        <p:spPr>
          <a:xfrm>
            <a:off x="155286" y="739775"/>
            <a:ext cx="4299526" cy="2369880"/>
          </a:xfrm>
          <a:noFill/>
          <a:ln/>
        </p:spPr>
        <p:txBody>
          <a:bodyPr/>
          <a:lstStyle/>
          <a:p>
            <a:pPr eaLnBrk="1" hangingPunct="1"/>
            <a:br>
              <a:rPr lang="sk-SK" altLang="en-US" dirty="0"/>
            </a:br>
            <a:r>
              <a:rPr lang="sk-SK" altLang="en-US" dirty="0" err="1"/>
              <a:t>The</a:t>
            </a:r>
            <a:r>
              <a:rPr lang="sk-SK" altLang="en-US" dirty="0"/>
              <a:t> </a:t>
            </a:r>
            <a:r>
              <a:rPr lang="sk-SK" altLang="en-US" dirty="0" err="1"/>
              <a:t>science</a:t>
            </a:r>
            <a:r>
              <a:rPr lang="sk-SK" altLang="en-US" dirty="0"/>
              <a:t> of </a:t>
            </a:r>
            <a:r>
              <a:rPr lang="sk-SK" altLang="en-US" dirty="0" err="1"/>
              <a:t>collecting</a:t>
            </a:r>
            <a:r>
              <a:rPr lang="sk-SK" altLang="en-US" dirty="0"/>
              <a:t>, </a:t>
            </a:r>
            <a:r>
              <a:rPr lang="sk-SK" altLang="en-US" dirty="0" err="1"/>
              <a:t>organizing</a:t>
            </a:r>
            <a:r>
              <a:rPr lang="sk-SK" altLang="en-US" dirty="0"/>
              <a:t>, </a:t>
            </a:r>
            <a:r>
              <a:rPr lang="sk-SK" altLang="en-US" dirty="0" err="1"/>
              <a:t>presenting</a:t>
            </a:r>
            <a:r>
              <a:rPr lang="sk-SK" altLang="en-US" dirty="0"/>
              <a:t>, </a:t>
            </a:r>
            <a:r>
              <a:rPr lang="sk-SK" altLang="en-US" dirty="0" err="1"/>
              <a:t>analyzing</a:t>
            </a:r>
            <a:r>
              <a:rPr lang="sk-SK" altLang="en-US" dirty="0"/>
              <a:t>, and </a:t>
            </a:r>
            <a:r>
              <a:rPr lang="sk-SK" altLang="en-US" dirty="0" err="1"/>
              <a:t>interpreting</a:t>
            </a:r>
            <a:r>
              <a:rPr lang="sk-SK" altLang="en-US" dirty="0"/>
              <a:t> </a:t>
            </a:r>
            <a:r>
              <a:rPr lang="sk-SK" altLang="en-US" dirty="0" err="1"/>
              <a:t>data</a:t>
            </a:r>
            <a:r>
              <a:rPr lang="sk-SK" altLang="en-US" dirty="0"/>
              <a:t> to </a:t>
            </a:r>
            <a:r>
              <a:rPr lang="sk-SK" altLang="en-US" dirty="0" err="1"/>
              <a:t>assist</a:t>
            </a:r>
            <a:r>
              <a:rPr lang="sk-SK" altLang="en-US" dirty="0"/>
              <a:t> in </a:t>
            </a:r>
            <a:r>
              <a:rPr lang="sk-SK" altLang="en-US" dirty="0" err="1"/>
              <a:t>making</a:t>
            </a:r>
            <a:r>
              <a:rPr lang="sk-SK" altLang="en-US" dirty="0"/>
              <a:t> more </a:t>
            </a:r>
            <a:r>
              <a:rPr lang="sk-SK" altLang="en-US" dirty="0" err="1"/>
              <a:t>effective</a:t>
            </a:r>
            <a:r>
              <a:rPr lang="sk-SK" altLang="en-US" dirty="0"/>
              <a:t> </a:t>
            </a:r>
            <a:r>
              <a:rPr lang="sk-SK" altLang="en-US" dirty="0" err="1"/>
              <a:t>decisions</a:t>
            </a:r>
            <a:endParaRPr lang="sk-SK" altLang="en-US" dirty="0"/>
          </a:p>
          <a:p>
            <a:pPr eaLnBrk="1" hangingPunct="1"/>
            <a:endParaRPr lang="sk-SK" altLang="en-US" dirty="0"/>
          </a:p>
          <a:p>
            <a:pPr eaLnBrk="1" hangingPunct="1"/>
            <a:r>
              <a:rPr lang="sk-SK" altLang="en-US" dirty="0" err="1"/>
              <a:t>Statistical</a:t>
            </a:r>
            <a:r>
              <a:rPr lang="sk-SK" altLang="en-US" dirty="0"/>
              <a:t> </a:t>
            </a:r>
            <a:r>
              <a:rPr lang="sk-SK" altLang="en-US" dirty="0" err="1"/>
              <a:t>analysis</a:t>
            </a:r>
            <a:r>
              <a:rPr lang="sk-SK" altLang="en-US" dirty="0"/>
              <a:t> – </a:t>
            </a:r>
            <a:r>
              <a:rPr lang="sk-SK" altLang="en-US" dirty="0" err="1"/>
              <a:t>used</a:t>
            </a:r>
            <a:r>
              <a:rPr lang="sk-SK" altLang="en-US" dirty="0"/>
              <a:t> to </a:t>
            </a:r>
            <a:r>
              <a:rPr lang="sk-SK" altLang="en-US" dirty="0" err="1"/>
              <a:t>manipulate</a:t>
            </a:r>
            <a:r>
              <a:rPr lang="sk-SK" altLang="en-US" dirty="0"/>
              <a:t> </a:t>
            </a:r>
            <a:r>
              <a:rPr lang="sk-SK" altLang="en-US" dirty="0" err="1"/>
              <a:t>summarize</a:t>
            </a:r>
            <a:r>
              <a:rPr lang="sk-SK" altLang="en-US" dirty="0"/>
              <a:t>, and </a:t>
            </a:r>
            <a:r>
              <a:rPr lang="sk-SK" altLang="en-US" dirty="0" err="1"/>
              <a:t>investigate</a:t>
            </a:r>
            <a:r>
              <a:rPr lang="sk-SK" altLang="en-US" dirty="0"/>
              <a:t> </a:t>
            </a:r>
            <a:r>
              <a:rPr lang="sk-SK" altLang="en-US" dirty="0" err="1"/>
              <a:t>data</a:t>
            </a:r>
            <a:r>
              <a:rPr lang="sk-SK" altLang="en-US" dirty="0"/>
              <a:t>, so </a:t>
            </a:r>
            <a:r>
              <a:rPr lang="sk-SK" altLang="en-US" dirty="0" err="1"/>
              <a:t>that</a:t>
            </a:r>
            <a:r>
              <a:rPr lang="sk-SK" altLang="en-US" dirty="0"/>
              <a:t> </a:t>
            </a:r>
            <a:r>
              <a:rPr lang="sk-SK" altLang="en-US" dirty="0" err="1"/>
              <a:t>useful</a:t>
            </a:r>
            <a:r>
              <a:rPr lang="sk-SK" altLang="en-US" dirty="0"/>
              <a:t> </a:t>
            </a:r>
            <a:r>
              <a:rPr lang="sk-SK" altLang="en-US" dirty="0" err="1"/>
              <a:t>decision-making</a:t>
            </a:r>
            <a:r>
              <a:rPr lang="sk-SK" altLang="en-US" dirty="0"/>
              <a:t> </a:t>
            </a:r>
            <a:r>
              <a:rPr lang="sk-SK" altLang="en-US" dirty="0" err="1"/>
              <a:t>information</a:t>
            </a:r>
            <a:r>
              <a:rPr lang="sk-SK" altLang="en-US" dirty="0"/>
              <a:t> </a:t>
            </a:r>
            <a:r>
              <a:rPr lang="sk-SK" altLang="en-US" dirty="0" err="1"/>
              <a:t>results</a:t>
            </a:r>
            <a:r>
              <a:rPr lang="sk-SK" altLang="en-US" dirty="0"/>
              <a:t>.</a:t>
            </a:r>
          </a:p>
          <a:p>
            <a:br>
              <a:rPr lang="en-US" altLang="en-US" b="1" dirty="0"/>
            </a:br>
            <a:br>
              <a:rPr lang="en-US" altLang="en-US" b="1" dirty="0"/>
            </a:br>
            <a:br>
              <a:rPr lang="en-US" altLang="en-US" b="1" dirty="0"/>
            </a:br>
            <a:r>
              <a:rPr lang="en-US" altLang="en-US" b="1" dirty="0"/>
              <a:t>Descriptive Statistics</a:t>
            </a:r>
            <a:r>
              <a:rPr lang="en-US" altLang="en-US" dirty="0"/>
              <a:t>: collection, presentation, and description of sample data.</a:t>
            </a:r>
          </a:p>
          <a:p>
            <a:r>
              <a:rPr lang="en-US" altLang="en-US" b="1" dirty="0"/>
              <a:t>Inferential Statistics</a:t>
            </a:r>
            <a:r>
              <a:rPr lang="en-US" altLang="en-US" dirty="0"/>
              <a:t>: making decisions and drawing conclusions about populations.</a:t>
            </a:r>
          </a:p>
          <a:p>
            <a:endParaRPr lang="en-US" altLang="en-US" dirty="0"/>
          </a:p>
        </p:txBody>
      </p:sp>
      <p:sp>
        <p:nvSpPr>
          <p:cNvPr id="3" name="Title 1">
            <a:extLst>
              <a:ext uri="{FF2B5EF4-FFF2-40B4-BE49-F238E27FC236}">
                <a16:creationId xmlns:a16="http://schemas.microsoft.com/office/drawing/2014/main" id="{E6764CAB-D8B7-D1DF-98CB-2923B8FC049E}"/>
              </a:ext>
            </a:extLst>
          </p:cNvPr>
          <p:cNvSpPr txBox="1">
            <a:spLocks/>
          </p:cNvSpPr>
          <p:nvPr/>
        </p:nvSpPr>
        <p:spPr>
          <a:xfrm>
            <a:off x="1754149" y="211465"/>
            <a:ext cx="1101801" cy="215444"/>
          </a:xfrm>
          <a:prstGeom prst="rect">
            <a:avLst/>
          </a:prstGeom>
        </p:spPr>
        <p:txBody>
          <a:bodyPr wrap="square" lIns="0" tIns="0" rIns="0" bIns="0">
            <a:spAutoFit/>
          </a:bodyPr>
          <a:lstStyle>
            <a:lvl1pPr>
              <a:defRPr sz="1400" b="0" i="1">
                <a:solidFill>
                  <a:srgbClr val="009900"/>
                </a:solidFill>
                <a:latin typeface="Calibri"/>
                <a:ea typeface="+mj-ea"/>
                <a:cs typeface="Calibri"/>
              </a:defRPr>
            </a:lvl1pPr>
          </a:lstStyle>
          <a:p>
            <a:r>
              <a:rPr lang="sk-SK" altLang="en-US" kern="0"/>
              <a:t>Statistics</a:t>
            </a:r>
            <a:endParaRPr lang="sk-SK" altLang="en-US" kern="0" dirty="0"/>
          </a:p>
        </p:txBody>
      </p:sp>
      <p:sp>
        <p:nvSpPr>
          <p:cNvPr id="4" name="Footer Placeholder 3">
            <a:extLst>
              <a:ext uri="{FF2B5EF4-FFF2-40B4-BE49-F238E27FC236}">
                <a16:creationId xmlns:a16="http://schemas.microsoft.com/office/drawing/2014/main" id="{50C1BAFA-457C-356F-4B2F-6CE93A993807}"/>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651370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468C946-8DB1-9C42-B8CF-7086F2C58156}"/>
              </a:ext>
            </a:extLst>
          </p:cNvPr>
          <p:cNvSpPr>
            <a:spLocks noGrp="1" noChangeArrowheads="1"/>
          </p:cNvSpPr>
          <p:nvPr>
            <p:ph type="title"/>
          </p:nvPr>
        </p:nvSpPr>
        <p:spPr>
          <a:xfrm>
            <a:off x="0" y="495066"/>
            <a:ext cx="1693004" cy="215444"/>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34216" tIns="16808" rIns="34216" bIns="16808" rtlCol="0" anchor="ctr" anchorCtr="1">
            <a:normAutofit fontScale="90000"/>
          </a:bodyPr>
          <a:lstStyle/>
          <a:p>
            <a:r>
              <a:rPr lang="en-US" altLang="en-US" b="1" dirty="0"/>
              <a:t>Descriptive Statistics</a:t>
            </a:r>
          </a:p>
        </p:txBody>
      </p:sp>
      <p:sp>
        <p:nvSpPr>
          <p:cNvPr id="11267" name="Rectangle 3">
            <a:extLst>
              <a:ext uri="{FF2B5EF4-FFF2-40B4-BE49-F238E27FC236}">
                <a16:creationId xmlns:a16="http://schemas.microsoft.com/office/drawing/2014/main" id="{797E275D-8B9F-B145-9093-EFCE4EBCDB9D}"/>
              </a:ext>
            </a:extLst>
          </p:cNvPr>
          <p:cNvSpPr>
            <a:spLocks noGrp="1" noChangeArrowheads="1"/>
          </p:cNvSpPr>
          <p:nvPr>
            <p:ph type="body" sz="half" idx="1"/>
          </p:nvPr>
        </p:nvSpPr>
        <p:spPr>
          <a:xfrm>
            <a:off x="125044" y="806254"/>
            <a:ext cx="2106588" cy="171138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34216" tIns="16808" rIns="34216" bIns="16808" rtlCol="0">
            <a:normAutofit/>
          </a:bodyPr>
          <a:lstStyle/>
          <a:p>
            <a:pPr marL="201679" indent="-201679">
              <a:buClr>
                <a:srgbClr val="8E0D30"/>
              </a:buClr>
              <a:buFontTx/>
              <a:buAutoNum type="arabicPeriod"/>
            </a:pPr>
            <a:r>
              <a:rPr lang="en-US" altLang="en-US" dirty="0">
                <a:latin typeface="Times New Roman" panose="02020603050405020304" pitchFamily="18" charset="0"/>
              </a:rPr>
              <a:t>Involves</a:t>
            </a:r>
          </a:p>
          <a:p>
            <a:pPr marL="345735" lvl="1" indent="-172867">
              <a:buClr>
                <a:srgbClr val="8E0D30"/>
              </a:buClr>
              <a:buFontTx/>
              <a:buChar char="•"/>
            </a:pPr>
            <a:r>
              <a:rPr lang="en-US" altLang="en-US" sz="1100" dirty="0">
                <a:latin typeface="Times New Roman" panose="02020603050405020304" pitchFamily="18" charset="0"/>
              </a:rPr>
              <a:t>Collecting Data</a:t>
            </a:r>
          </a:p>
          <a:p>
            <a:pPr marL="345735" lvl="1" indent="-172867">
              <a:buClr>
                <a:srgbClr val="8E0D30"/>
              </a:buClr>
              <a:buFontTx/>
              <a:buChar char="•"/>
            </a:pPr>
            <a:r>
              <a:rPr lang="en-US" altLang="en-US" sz="1100" dirty="0">
                <a:latin typeface="Times New Roman" panose="02020603050405020304" pitchFamily="18" charset="0"/>
              </a:rPr>
              <a:t>Presenting Data</a:t>
            </a:r>
          </a:p>
          <a:p>
            <a:pPr marL="345735" lvl="1" indent="-172867">
              <a:buClr>
                <a:srgbClr val="8E0D30"/>
              </a:buClr>
              <a:buFontTx/>
              <a:buChar char="•"/>
            </a:pPr>
            <a:r>
              <a:rPr lang="en-US" altLang="en-US" sz="1100" dirty="0">
                <a:latin typeface="Times New Roman" panose="02020603050405020304" pitchFamily="18" charset="0"/>
              </a:rPr>
              <a:t>Characterizing Data</a:t>
            </a:r>
          </a:p>
          <a:p>
            <a:pPr marL="201679" indent="-201679">
              <a:spcBef>
                <a:spcPct val="60000"/>
              </a:spcBef>
              <a:buClr>
                <a:srgbClr val="8E0D30"/>
              </a:buClr>
              <a:buFontTx/>
              <a:buAutoNum type="arabicPeriod"/>
            </a:pPr>
            <a:r>
              <a:rPr lang="en-US" altLang="en-US" dirty="0">
                <a:latin typeface="Times New Roman" panose="02020603050405020304" pitchFamily="18" charset="0"/>
              </a:rPr>
              <a:t>Purpose</a:t>
            </a:r>
          </a:p>
          <a:p>
            <a:pPr marL="345735" lvl="1" indent="-172867">
              <a:buClr>
                <a:srgbClr val="8E0D30"/>
              </a:buClr>
              <a:buFontTx/>
              <a:buChar char="•"/>
            </a:pPr>
            <a:r>
              <a:rPr lang="en-US" altLang="en-US" sz="1100" dirty="0">
                <a:latin typeface="Times New Roman" panose="02020603050405020304" pitchFamily="18" charset="0"/>
              </a:rPr>
              <a:t>Describe Data</a:t>
            </a:r>
          </a:p>
        </p:txBody>
      </p:sp>
      <p:sp>
        <p:nvSpPr>
          <p:cNvPr id="3" name="Rectangle 41">
            <a:extLst>
              <a:ext uri="{FF2B5EF4-FFF2-40B4-BE49-F238E27FC236}">
                <a16:creationId xmlns:a16="http://schemas.microsoft.com/office/drawing/2014/main" id="{578B511F-165C-BDD4-7D00-472A17983BDF}"/>
              </a:ext>
            </a:extLst>
          </p:cNvPr>
          <p:cNvSpPr txBox="1">
            <a:spLocks noChangeArrowheads="1"/>
          </p:cNvSpPr>
          <p:nvPr/>
        </p:nvSpPr>
        <p:spPr>
          <a:xfrm>
            <a:off x="2594795" y="776941"/>
            <a:ext cx="1890261" cy="1711380"/>
          </a:xfrm>
          <a:prstGeom prst="rect">
            <a:avLst/>
          </a:prstGeo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34216" tIns="16808" rIns="34216" bIns="16808" rtlCol="0">
            <a:normAutofit/>
          </a:bodyPr>
          <a:lstStyle>
            <a:lvl1pPr marL="0">
              <a:defRPr sz="11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01679" indent="-201679">
              <a:buClr>
                <a:srgbClr val="8E0D30"/>
              </a:buClr>
              <a:buFontTx/>
              <a:buAutoNum type="arabicPeriod"/>
            </a:pPr>
            <a:r>
              <a:rPr lang="en-US" altLang="en-US" kern="0" dirty="0">
                <a:latin typeface="Times New Roman" panose="02020603050405020304" pitchFamily="18" charset="0"/>
              </a:rPr>
              <a:t>Involves</a:t>
            </a:r>
          </a:p>
          <a:p>
            <a:pPr marL="345735" lvl="1" indent="-172867">
              <a:buClr>
                <a:srgbClr val="8E0D30"/>
              </a:buClr>
              <a:buFontTx/>
              <a:buChar char="•"/>
            </a:pPr>
            <a:r>
              <a:rPr lang="en-US" altLang="en-US" sz="1100" kern="0" dirty="0">
                <a:solidFill>
                  <a:sysClr val="windowText" lastClr="000000"/>
                </a:solidFill>
                <a:latin typeface="Times New Roman" panose="02020603050405020304" pitchFamily="18" charset="0"/>
              </a:rPr>
              <a:t>Estimation</a:t>
            </a:r>
          </a:p>
          <a:p>
            <a:pPr marL="345735" lvl="1" indent="-172867">
              <a:buClr>
                <a:srgbClr val="8E0D30"/>
              </a:buClr>
              <a:buFontTx/>
              <a:buChar char="•"/>
            </a:pPr>
            <a:r>
              <a:rPr lang="en-US" altLang="en-US" sz="1100" kern="0" dirty="0">
                <a:solidFill>
                  <a:sysClr val="windowText" lastClr="000000"/>
                </a:solidFill>
                <a:latin typeface="Times New Roman" panose="02020603050405020304" pitchFamily="18" charset="0"/>
              </a:rPr>
              <a:t>Hypothesis </a:t>
            </a:r>
            <a:br>
              <a:rPr lang="en-US" altLang="en-US" sz="1100" kern="0" dirty="0">
                <a:solidFill>
                  <a:sysClr val="windowText" lastClr="000000"/>
                </a:solidFill>
                <a:latin typeface="Times New Roman" panose="02020603050405020304" pitchFamily="18" charset="0"/>
              </a:rPr>
            </a:br>
            <a:r>
              <a:rPr lang="en-US" altLang="en-US" sz="1100" kern="0" dirty="0">
                <a:solidFill>
                  <a:sysClr val="windowText" lastClr="000000"/>
                </a:solidFill>
                <a:latin typeface="Times New Roman" panose="02020603050405020304" pitchFamily="18" charset="0"/>
              </a:rPr>
              <a:t>Testing</a:t>
            </a:r>
          </a:p>
          <a:p>
            <a:pPr marL="201679" indent="-201679">
              <a:spcBef>
                <a:spcPct val="60000"/>
              </a:spcBef>
              <a:buClr>
                <a:srgbClr val="8E0D30"/>
              </a:buClr>
              <a:buFontTx/>
              <a:buAutoNum type="arabicPeriod"/>
            </a:pPr>
            <a:r>
              <a:rPr lang="en-US" altLang="en-US" kern="0" dirty="0">
                <a:latin typeface="Times New Roman" panose="02020603050405020304" pitchFamily="18" charset="0"/>
              </a:rPr>
              <a:t>Purpose</a:t>
            </a:r>
          </a:p>
          <a:p>
            <a:pPr marL="345735" lvl="1" indent="-172867">
              <a:buClr>
                <a:srgbClr val="8E0D30"/>
              </a:buClr>
              <a:buFontTx/>
              <a:buChar char="•"/>
            </a:pPr>
            <a:r>
              <a:rPr lang="en-US" altLang="en-US" sz="1100" kern="0" dirty="0">
                <a:solidFill>
                  <a:sysClr val="windowText" lastClr="000000"/>
                </a:solidFill>
                <a:latin typeface="Times New Roman" panose="02020603050405020304" pitchFamily="18" charset="0"/>
              </a:rPr>
              <a:t>Make decisions about population characteristics</a:t>
            </a:r>
          </a:p>
        </p:txBody>
      </p:sp>
      <p:sp>
        <p:nvSpPr>
          <p:cNvPr id="4" name="Rectangle 40">
            <a:extLst>
              <a:ext uri="{FF2B5EF4-FFF2-40B4-BE49-F238E27FC236}">
                <a16:creationId xmlns:a16="http://schemas.microsoft.com/office/drawing/2014/main" id="{33BC2D78-3FFB-DC9C-FA1A-F78B53728DC8}"/>
              </a:ext>
            </a:extLst>
          </p:cNvPr>
          <p:cNvSpPr txBox="1">
            <a:spLocks noChangeArrowheads="1"/>
          </p:cNvSpPr>
          <p:nvPr/>
        </p:nvSpPr>
        <p:spPr>
          <a:xfrm>
            <a:off x="1142453" y="430947"/>
            <a:ext cx="4149090" cy="215444"/>
          </a:xfrm>
          <a:prstGeom prst="rect">
            <a:avLst/>
          </a:prstGeo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34216" tIns="16808" rIns="34216" bIns="16808" rtlCol="0" anchor="ctr" anchorCtr="1">
            <a:normAutofit fontScale="90000" lnSpcReduction="10000"/>
          </a:bodyPr>
          <a:lstStyle>
            <a:lvl1pPr>
              <a:defRPr sz="1400" b="0" i="1">
                <a:solidFill>
                  <a:srgbClr val="009900"/>
                </a:solidFill>
                <a:latin typeface="Calibri"/>
                <a:ea typeface="+mj-ea"/>
                <a:cs typeface="Calibri"/>
              </a:defRPr>
            </a:lvl1pPr>
          </a:lstStyle>
          <a:p>
            <a:r>
              <a:rPr lang="en-US" altLang="en-US" b="1" kern="0"/>
              <a:t>Inferential Statistics</a:t>
            </a:r>
          </a:p>
        </p:txBody>
      </p:sp>
      <p:sp>
        <p:nvSpPr>
          <p:cNvPr id="11311" name="Footer Placeholder 11310">
            <a:extLst>
              <a:ext uri="{FF2B5EF4-FFF2-40B4-BE49-F238E27FC236}">
                <a16:creationId xmlns:a16="http://schemas.microsoft.com/office/drawing/2014/main" id="{974E7B64-1709-E897-1A4F-7CADF0D16ED9}"/>
              </a:ext>
            </a:extLst>
          </p:cNvPr>
          <p:cNvSpPr>
            <a:spLocks noGrp="1"/>
          </p:cNvSpPr>
          <p:nvPr>
            <p:ph type="ftr" sz="quarter" idx="11"/>
          </p:nvPr>
        </p:nvSpPr>
        <p:spPr/>
        <p:txBody>
          <a:bodyPr/>
          <a:lstStyle/>
          <a:p>
            <a:r>
              <a:rPr lang="en-US" altLang="en-US"/>
              <a:t>Dr. Malak Abdullah</a:t>
            </a:r>
          </a:p>
        </p:txBody>
      </p:sp>
    </p:spTree>
    <p:extLst>
      <p:ext uri="{BB962C8B-B14F-4D97-AF65-F5344CB8AC3E}">
        <p14:creationId xmlns:p14="http://schemas.microsoft.com/office/powerpoint/2010/main" val="4132860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0828" y="211465"/>
            <a:ext cx="2233421" cy="646331"/>
          </a:xfrm>
        </p:spPr>
        <p:txBody>
          <a:bodyPr/>
          <a:lstStyle/>
          <a:p>
            <a:r>
              <a:rPr lang="en-US" dirty="0"/>
              <a:t>Types of Statistics/Analyses</a:t>
            </a:r>
          </a:p>
        </p:txBody>
      </p:sp>
      <p:sp>
        <p:nvSpPr>
          <p:cNvPr id="6" name="Text Placeholder 5"/>
          <p:cNvSpPr>
            <a:spLocks noGrp="1"/>
          </p:cNvSpPr>
          <p:nvPr>
            <p:ph type="body" idx="1"/>
          </p:nvPr>
        </p:nvSpPr>
        <p:spPr>
          <a:xfrm>
            <a:off x="295735" y="1091336"/>
            <a:ext cx="2036928" cy="139590"/>
          </a:xfrm>
        </p:spPr>
        <p:txBody>
          <a:bodyPr>
            <a:normAutofit fontScale="92500" lnSpcReduction="10000"/>
          </a:bodyPr>
          <a:lstStyle/>
          <a:p>
            <a:r>
              <a:rPr lang="en-US" sz="1059" dirty="0"/>
              <a:t>Descriptive Statistics</a:t>
            </a:r>
          </a:p>
        </p:txBody>
      </p:sp>
      <p:sp>
        <p:nvSpPr>
          <p:cNvPr id="3" name="Content Placeholder 2"/>
          <p:cNvSpPr>
            <a:spLocks noGrp="1"/>
          </p:cNvSpPr>
          <p:nvPr>
            <p:ph sz="half" idx="2"/>
          </p:nvPr>
        </p:nvSpPr>
        <p:spPr>
          <a:xfrm>
            <a:off x="274816" y="1246995"/>
            <a:ext cx="1527696" cy="1655554"/>
          </a:xfrm>
        </p:spPr>
        <p:txBody>
          <a:bodyPr>
            <a:normAutofit/>
          </a:bodyPr>
          <a:lstStyle/>
          <a:p>
            <a:pPr lvl="1"/>
            <a:r>
              <a:rPr lang="en-US" sz="907" dirty="0"/>
              <a:t>Frequencies</a:t>
            </a:r>
          </a:p>
          <a:p>
            <a:pPr lvl="1"/>
            <a:r>
              <a:rPr lang="en-US" sz="907" dirty="0"/>
              <a:t>Basic measurements</a:t>
            </a:r>
          </a:p>
          <a:p>
            <a:endParaRPr lang="en-US" sz="1059" dirty="0"/>
          </a:p>
          <a:p>
            <a:r>
              <a:rPr lang="en-US" sz="1059" b="1" dirty="0"/>
              <a:t>Inferential Statistics</a:t>
            </a:r>
          </a:p>
          <a:p>
            <a:pPr lvl="1"/>
            <a:r>
              <a:rPr lang="en-US" sz="907" dirty="0"/>
              <a:t>Hypothesis Testing</a:t>
            </a:r>
          </a:p>
          <a:p>
            <a:pPr lvl="1"/>
            <a:r>
              <a:rPr lang="en-US" sz="907" dirty="0"/>
              <a:t>Correlation</a:t>
            </a:r>
          </a:p>
          <a:p>
            <a:pPr lvl="1"/>
            <a:r>
              <a:rPr lang="en-US" sz="907" dirty="0"/>
              <a:t>Confidence Intervals</a:t>
            </a:r>
          </a:p>
          <a:p>
            <a:pPr lvl="1"/>
            <a:r>
              <a:rPr lang="en-US" sz="907" dirty="0"/>
              <a:t>Significance Testing</a:t>
            </a:r>
          </a:p>
          <a:p>
            <a:pPr lvl="1"/>
            <a:r>
              <a:rPr lang="en-US" sz="907" dirty="0"/>
              <a:t>Prediction </a:t>
            </a:r>
          </a:p>
          <a:p>
            <a:endParaRPr lang="en-US" dirty="0"/>
          </a:p>
        </p:txBody>
      </p:sp>
      <p:sp>
        <p:nvSpPr>
          <p:cNvPr id="7" name="Text Placeholder 6"/>
          <p:cNvSpPr>
            <a:spLocks noGrp="1"/>
          </p:cNvSpPr>
          <p:nvPr>
            <p:ph type="body" sz="quarter" idx="3"/>
          </p:nvPr>
        </p:nvSpPr>
        <p:spPr>
          <a:xfrm>
            <a:off x="2332663" y="1085081"/>
            <a:ext cx="1528296" cy="241910"/>
          </a:xfrm>
        </p:spPr>
        <p:txBody>
          <a:bodyPr>
            <a:normAutofit fontScale="92500" lnSpcReduction="10000"/>
          </a:bodyPr>
          <a:lstStyle/>
          <a:p>
            <a:r>
              <a:rPr lang="en-US" sz="756" i="1" dirty="0"/>
              <a:t>Describing a phenomena</a:t>
            </a:r>
          </a:p>
        </p:txBody>
      </p:sp>
      <p:sp>
        <p:nvSpPr>
          <p:cNvPr id="4" name="AutoShape 6"/>
          <p:cNvSpPr>
            <a:spLocks/>
          </p:cNvSpPr>
          <p:nvPr/>
        </p:nvSpPr>
        <p:spPr bwMode="auto">
          <a:xfrm>
            <a:off x="1817729" y="1253950"/>
            <a:ext cx="482019" cy="368084"/>
          </a:xfrm>
          <a:prstGeom prst="rightBrace">
            <a:avLst>
              <a:gd name="adj1" fmla="val 31481"/>
              <a:gd name="adj2" fmla="val 50000"/>
            </a:avLst>
          </a:prstGeom>
          <a:solidFill>
            <a:schemeClr val="bg1"/>
          </a:solidFill>
          <a:ln w="57150">
            <a:solidFill>
              <a:schemeClr val="accent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34816" tIns="17408" rIns="34816" bIns="17408" anchor="ctr">
            <a:spAutoFit/>
          </a:bodyPr>
          <a:lstStyle/>
          <a:p>
            <a:endParaRPr lang="en-US" sz="681">
              <a:solidFill>
                <a:schemeClr val="accent1"/>
              </a:solidFill>
              <a:highlight>
                <a:srgbClr val="FF0000"/>
              </a:highlight>
            </a:endParaRPr>
          </a:p>
        </p:txBody>
      </p:sp>
      <p:sp>
        <p:nvSpPr>
          <p:cNvPr id="5" name="AutoShape 6"/>
          <p:cNvSpPr>
            <a:spLocks/>
          </p:cNvSpPr>
          <p:nvPr/>
        </p:nvSpPr>
        <p:spPr bwMode="auto">
          <a:xfrm>
            <a:off x="1771650" y="1910450"/>
            <a:ext cx="495783" cy="561787"/>
          </a:xfrm>
          <a:prstGeom prst="rightBrace">
            <a:avLst>
              <a:gd name="adj1" fmla="val 31481"/>
              <a:gd name="adj2" fmla="val 50000"/>
            </a:avLst>
          </a:prstGeom>
          <a:solidFill>
            <a:schemeClr val="bg1"/>
          </a:solidFill>
          <a:ln w="57150">
            <a:solidFill>
              <a:schemeClr val="accent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34816" tIns="17408" rIns="34816" bIns="17408" anchor="ctr">
            <a:spAutoFit/>
          </a:bodyPr>
          <a:lstStyle/>
          <a:p>
            <a:endParaRPr lang="en-US" sz="681">
              <a:solidFill>
                <a:schemeClr val="accent1"/>
              </a:solidFill>
              <a:highlight>
                <a:srgbClr val="FF0000"/>
              </a:highlight>
            </a:endParaRPr>
          </a:p>
        </p:txBody>
      </p:sp>
      <p:sp>
        <p:nvSpPr>
          <p:cNvPr id="9" name="Content Placeholder 2"/>
          <p:cNvSpPr txBox="1">
            <a:spLocks/>
          </p:cNvSpPr>
          <p:nvPr/>
        </p:nvSpPr>
        <p:spPr>
          <a:xfrm>
            <a:off x="2333262" y="1313786"/>
            <a:ext cx="2105387" cy="1655554"/>
          </a:xfrm>
          <a:prstGeom prst="rect">
            <a:avLst/>
          </a:prstGeom>
        </p:spPr>
        <p:txBody>
          <a:bodyPr vert="horz" lIns="34576" tIns="17288" rIns="34576" bIns="17288"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None/>
            </a:pPr>
            <a:r>
              <a:rPr lang="en-US" sz="756" dirty="0"/>
              <a:t>How many? How much? </a:t>
            </a:r>
          </a:p>
          <a:p>
            <a:pPr marL="0" indent="0">
              <a:buNone/>
            </a:pPr>
            <a:r>
              <a:rPr lang="en-US" sz="756" dirty="0"/>
              <a:t>BP, HR, BMI, IQ, etc. </a:t>
            </a:r>
          </a:p>
          <a:p>
            <a:pPr marL="0" indent="0">
              <a:buNone/>
            </a:pPr>
            <a:endParaRPr lang="en-US" sz="756" b="1" dirty="0"/>
          </a:p>
          <a:p>
            <a:pPr marL="0" indent="0">
              <a:buNone/>
            </a:pPr>
            <a:endParaRPr lang="en-US" sz="756" b="1" i="1" dirty="0"/>
          </a:p>
          <a:p>
            <a:pPr marL="0" indent="0">
              <a:buNone/>
            </a:pPr>
            <a:r>
              <a:rPr lang="en-US" sz="756" b="1" i="1" dirty="0"/>
              <a:t>Inferences about a phenomena</a:t>
            </a:r>
          </a:p>
          <a:p>
            <a:pPr marL="0" indent="0">
              <a:buNone/>
            </a:pPr>
            <a:r>
              <a:rPr lang="en-US" sz="756" dirty="0"/>
              <a:t>Proving or disproving theories</a:t>
            </a:r>
          </a:p>
          <a:p>
            <a:pPr marL="0" indent="0">
              <a:buNone/>
            </a:pPr>
            <a:r>
              <a:rPr lang="en-US" sz="756" dirty="0"/>
              <a:t>Associations between phenomena</a:t>
            </a:r>
          </a:p>
          <a:p>
            <a:pPr marL="0" indent="0">
              <a:buNone/>
            </a:pPr>
            <a:r>
              <a:rPr lang="en-US" sz="756" dirty="0"/>
              <a:t>If sample relates to the larger population</a:t>
            </a:r>
          </a:p>
          <a:p>
            <a:pPr marL="0" indent="0">
              <a:buNone/>
            </a:pPr>
            <a:r>
              <a:rPr lang="en-US" sz="756" dirty="0"/>
              <a:t>E.g., Diet and health </a:t>
            </a:r>
          </a:p>
        </p:txBody>
      </p:sp>
      <p:sp>
        <p:nvSpPr>
          <p:cNvPr id="10" name="Footer Placeholder 9">
            <a:extLst>
              <a:ext uri="{FF2B5EF4-FFF2-40B4-BE49-F238E27FC236}">
                <a16:creationId xmlns:a16="http://schemas.microsoft.com/office/drawing/2014/main" id="{7251CDB0-62B0-C0B1-D457-8026BF14C5D1}"/>
              </a:ext>
            </a:extLst>
          </p:cNvPr>
          <p:cNvSpPr>
            <a:spLocks noGrp="1"/>
          </p:cNvSpPr>
          <p:nvPr>
            <p:ph type="ftr" sz="quarter" idx="11"/>
          </p:nvPr>
        </p:nvSpPr>
        <p:spPr/>
        <p:txBody>
          <a:bodyPr/>
          <a:lstStyle/>
          <a:p>
            <a:r>
              <a:rPr lang="en-US"/>
              <a:t>Dr. Malak Abdullah</a:t>
            </a:r>
          </a:p>
        </p:txBody>
      </p:sp>
    </p:spTree>
    <p:extLst>
      <p:ext uri="{BB962C8B-B14F-4D97-AF65-F5344CB8AC3E}">
        <p14:creationId xmlns:p14="http://schemas.microsoft.com/office/powerpoint/2010/main" val="1963555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8049" y="282575"/>
            <a:ext cx="1922501" cy="215444"/>
          </a:xfrm>
        </p:spPr>
        <p:txBody>
          <a:bodyPr/>
          <a:lstStyle/>
          <a:p>
            <a:r>
              <a:rPr lang="en-US" dirty="0"/>
              <a:t>Descriptive STATISTICS</a:t>
            </a:r>
          </a:p>
        </p:txBody>
      </p:sp>
      <p:sp>
        <p:nvSpPr>
          <p:cNvPr id="3" name="Content Placeholder 2"/>
          <p:cNvSpPr>
            <a:spLocks noGrp="1"/>
          </p:cNvSpPr>
          <p:nvPr>
            <p:ph idx="1"/>
          </p:nvPr>
        </p:nvSpPr>
        <p:spPr>
          <a:xfrm>
            <a:off x="263629" y="555853"/>
            <a:ext cx="3950599" cy="2438400"/>
          </a:xfrm>
        </p:spPr>
        <p:txBody>
          <a:bodyPr>
            <a:noAutofit/>
          </a:bodyPr>
          <a:lstStyle/>
          <a:p>
            <a:pPr algn="just"/>
            <a:r>
              <a:rPr lang="en-US" sz="1000" b="0" i="1" u="none" strike="noStrike" dirty="0">
                <a:solidFill>
                  <a:srgbClr val="4A4A4A"/>
                </a:solidFill>
                <a:effectLst/>
                <a:highlight>
                  <a:srgbClr val="FFFFFF"/>
                </a:highlight>
                <a:latin typeface="Open Sans" panose="020B0606030504020204" pitchFamily="34" charset="0"/>
              </a:rPr>
              <a:t>Descriptive statistics is a method used to describe and understand the features of a specific data set by giving short summaries about the sample and measures of the data.</a:t>
            </a:r>
          </a:p>
          <a:p>
            <a:pPr algn="just"/>
            <a:endParaRPr lang="en-US" sz="1000" b="0" i="0" u="none" strike="noStrike" dirty="0">
              <a:solidFill>
                <a:srgbClr val="4A4A4A"/>
              </a:solidFill>
              <a:effectLst/>
              <a:highlight>
                <a:srgbClr val="FFFFFF"/>
              </a:highlight>
              <a:latin typeface="Open Sans" panose="020B0606030504020204" pitchFamily="34" charset="0"/>
            </a:endParaRPr>
          </a:p>
          <a:p>
            <a:pPr algn="just"/>
            <a:r>
              <a:rPr lang="en-US" sz="1000" b="0" i="0" u="none" strike="noStrike" dirty="0">
                <a:solidFill>
                  <a:srgbClr val="4A4A4A"/>
                </a:solidFill>
                <a:effectLst/>
                <a:highlight>
                  <a:srgbClr val="FFFFFF"/>
                </a:highlight>
                <a:latin typeface="Open Sans" panose="020B0606030504020204" pitchFamily="34" charset="0"/>
              </a:rPr>
              <a:t>Descriptive Statistics is mainly focused upon the main characteristics of data. It provides a graphical summary of the data.</a:t>
            </a:r>
          </a:p>
          <a:p>
            <a:pPr algn="just"/>
            <a:endParaRPr lang="en-US" sz="1000" dirty="0">
              <a:solidFill>
                <a:srgbClr val="4A4A4A"/>
              </a:solidFill>
              <a:highlight>
                <a:srgbClr val="FFFFFF"/>
              </a:highlight>
              <a:latin typeface="Open Sans" panose="020B0606030504020204" pitchFamily="34" charset="0"/>
            </a:endParaRPr>
          </a:p>
          <a:p>
            <a:pPr algn="just"/>
            <a:r>
              <a:rPr lang="en-US" sz="1000" b="0" i="0" u="none" strike="noStrike" dirty="0">
                <a:solidFill>
                  <a:srgbClr val="4A4A4A"/>
                </a:solidFill>
                <a:effectLst/>
                <a:highlight>
                  <a:srgbClr val="FFFFFF"/>
                </a:highlight>
                <a:latin typeface="Open Sans" panose="020B0606030504020204" pitchFamily="34" charset="0"/>
              </a:rPr>
              <a:t>Suppose you want to gift all your classmate’s t-shirts. To study the average shirt size of students in a classroom, in descriptive statistics you would record the shirt size of all students in the class and then you would find out the maximum, minimum and average shirt size of the class.</a:t>
            </a:r>
          </a:p>
        </p:txBody>
      </p:sp>
      <p:sp>
        <p:nvSpPr>
          <p:cNvPr id="5" name="Footer Placeholder 4">
            <a:extLst>
              <a:ext uri="{FF2B5EF4-FFF2-40B4-BE49-F238E27FC236}">
                <a16:creationId xmlns:a16="http://schemas.microsoft.com/office/drawing/2014/main" id="{406DA406-2238-F0C5-5440-D32CE861E617}"/>
              </a:ext>
            </a:extLst>
          </p:cNvPr>
          <p:cNvSpPr>
            <a:spLocks noGrp="1"/>
          </p:cNvSpPr>
          <p:nvPr>
            <p:ph type="ftr" sz="quarter" idx="5"/>
          </p:nvPr>
        </p:nvSpPr>
        <p:spPr/>
        <p:txBody>
          <a:bodyPr/>
          <a:lstStyle/>
          <a:p>
            <a:r>
              <a:rPr lang="en-US"/>
              <a:t>Dr. Malak Abdullah</a:t>
            </a:r>
          </a:p>
        </p:txBody>
      </p:sp>
      <p:pic>
        <p:nvPicPr>
          <p:cNvPr id="7" name="Picture 6" descr="A screenshot of a video game&#10;&#10;Description automatically generated">
            <a:extLst>
              <a:ext uri="{FF2B5EF4-FFF2-40B4-BE49-F238E27FC236}">
                <a16:creationId xmlns:a16="http://schemas.microsoft.com/office/drawing/2014/main" id="{BA9BFE4C-DA23-E66B-8CA5-20623C97B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0" y="2475156"/>
            <a:ext cx="2152650" cy="924966"/>
          </a:xfrm>
          <a:prstGeom prst="rect">
            <a:avLst/>
          </a:prstGeom>
        </p:spPr>
      </p:pic>
    </p:spTree>
    <p:extLst>
      <p:ext uri="{BB962C8B-B14F-4D97-AF65-F5344CB8AC3E}">
        <p14:creationId xmlns:p14="http://schemas.microsoft.com/office/powerpoint/2010/main" val="735289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149" y="211465"/>
            <a:ext cx="1922501" cy="430887"/>
          </a:xfrm>
        </p:spPr>
        <p:txBody>
          <a:bodyPr/>
          <a:lstStyle/>
          <a:p>
            <a:r>
              <a:rPr lang="en-US" dirty="0"/>
              <a:t>INFERENTIAL STATISTICS</a:t>
            </a:r>
          </a:p>
        </p:txBody>
      </p:sp>
      <p:sp>
        <p:nvSpPr>
          <p:cNvPr id="3" name="Content Placeholder 2"/>
          <p:cNvSpPr>
            <a:spLocks noGrp="1"/>
          </p:cNvSpPr>
          <p:nvPr>
            <p:ph idx="1"/>
          </p:nvPr>
        </p:nvSpPr>
        <p:spPr>
          <a:xfrm>
            <a:off x="171450" y="511175"/>
            <a:ext cx="4267200" cy="1872853"/>
          </a:xfrm>
        </p:spPr>
        <p:txBody>
          <a:bodyPr>
            <a:noAutofit/>
          </a:bodyPr>
          <a:lstStyle/>
          <a:p>
            <a:pPr algn="just"/>
            <a:r>
              <a:rPr lang="en-US" sz="1000" b="0" i="0" u="none" strike="noStrike" dirty="0">
                <a:solidFill>
                  <a:srgbClr val="4A4A4A"/>
                </a:solidFill>
                <a:effectLst/>
                <a:highlight>
                  <a:srgbClr val="FFFFFF"/>
                </a:highlight>
                <a:latin typeface="Open Sans" panose="020B0606030504020204" pitchFamily="34" charset="0"/>
              </a:rPr>
              <a:t>Inferential statistics makes inferences and predictions about a population based on a sample of data taken from the population in question.</a:t>
            </a:r>
          </a:p>
          <a:p>
            <a:pPr algn="just"/>
            <a:endParaRPr lang="en-US" sz="1000" b="0" i="0" u="none" strike="noStrike" dirty="0">
              <a:solidFill>
                <a:srgbClr val="4A4A4A"/>
              </a:solidFill>
              <a:effectLst/>
              <a:highlight>
                <a:srgbClr val="FFFFFF"/>
              </a:highlight>
              <a:latin typeface="Open Sans" panose="020B0606030504020204" pitchFamily="34" charset="0"/>
            </a:endParaRPr>
          </a:p>
          <a:p>
            <a:pPr algn="just"/>
            <a:r>
              <a:rPr lang="en-US" sz="1000" b="0" i="0" u="none" strike="noStrike" dirty="0">
                <a:solidFill>
                  <a:srgbClr val="4A4A4A"/>
                </a:solidFill>
                <a:effectLst/>
                <a:highlight>
                  <a:srgbClr val="FFFFFF"/>
                </a:highlight>
                <a:latin typeface="Open Sans" panose="020B0606030504020204" pitchFamily="34" charset="0"/>
              </a:rPr>
              <a:t>Inferential statistics generalizes a large dataset and applies probability to draw a conclusion. It allows us to infer data parameters based on a statistical model using sample data.</a:t>
            </a:r>
          </a:p>
          <a:p>
            <a:pPr algn="just"/>
            <a:endParaRPr lang="en-US" sz="1000" dirty="0">
              <a:solidFill>
                <a:srgbClr val="4A4A4A"/>
              </a:solidFill>
              <a:highlight>
                <a:srgbClr val="FFFFFF"/>
              </a:highlight>
              <a:latin typeface="Open Sans" panose="020B0606030504020204" pitchFamily="34" charset="0"/>
            </a:endParaRPr>
          </a:p>
          <a:p>
            <a:pPr algn="just"/>
            <a:r>
              <a:rPr lang="en-US" sz="1000" b="0" i="0" u="none" strike="noStrike" dirty="0">
                <a:solidFill>
                  <a:srgbClr val="4A4A4A"/>
                </a:solidFill>
                <a:effectLst/>
                <a:highlight>
                  <a:srgbClr val="FFFFFF"/>
                </a:highlight>
                <a:latin typeface="Open Sans" panose="020B0606030504020204" pitchFamily="34" charset="0"/>
              </a:rPr>
              <a:t>So, if we consider the same example of finding the average shirt size of students in a class, in Inferential Statistics, you will take a sample set of the class, which is basically a few people from the entire class. You already have had grouped the class into large, medium and small. In this method, you basically build a statistical model and expand it for the entire population in the class.</a:t>
            </a:r>
          </a:p>
          <a:p>
            <a:pPr algn="just"/>
            <a:endParaRPr lang="en-US" sz="1000" b="0" i="0" u="none" strike="noStrike" dirty="0">
              <a:solidFill>
                <a:srgbClr val="4A4A4A"/>
              </a:solidFill>
              <a:effectLst/>
              <a:highlight>
                <a:srgbClr val="FFFFFF"/>
              </a:highlight>
              <a:latin typeface="Open Sans" panose="020B0606030504020204" pitchFamily="34" charset="0"/>
            </a:endParaRPr>
          </a:p>
        </p:txBody>
      </p:sp>
      <p:sp>
        <p:nvSpPr>
          <p:cNvPr id="5" name="Footer Placeholder 4">
            <a:extLst>
              <a:ext uri="{FF2B5EF4-FFF2-40B4-BE49-F238E27FC236}">
                <a16:creationId xmlns:a16="http://schemas.microsoft.com/office/drawing/2014/main" id="{406DA406-2238-F0C5-5440-D32CE861E617}"/>
              </a:ext>
            </a:extLst>
          </p:cNvPr>
          <p:cNvSpPr>
            <a:spLocks noGrp="1"/>
          </p:cNvSpPr>
          <p:nvPr>
            <p:ph type="ftr" sz="quarter" idx="5"/>
          </p:nvPr>
        </p:nvSpPr>
        <p:spPr/>
        <p:txBody>
          <a:bodyPr/>
          <a:lstStyle/>
          <a:p>
            <a:r>
              <a:rPr lang="en-US"/>
              <a:t>Dr. Malak Abdullah</a:t>
            </a:r>
          </a:p>
        </p:txBody>
      </p:sp>
      <p:pic>
        <p:nvPicPr>
          <p:cNvPr id="7" name="Picture 6" descr="A screenshot of a video game&#10;&#10;Description automatically generated">
            <a:extLst>
              <a:ext uri="{FF2B5EF4-FFF2-40B4-BE49-F238E27FC236}">
                <a16:creationId xmlns:a16="http://schemas.microsoft.com/office/drawing/2014/main" id="{204EE74A-5C9D-424E-94BA-1FA3429984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850" y="2492375"/>
            <a:ext cx="2292753" cy="985167"/>
          </a:xfrm>
          <a:prstGeom prst="rect">
            <a:avLst/>
          </a:prstGeom>
        </p:spPr>
      </p:pic>
    </p:spTree>
    <p:extLst>
      <p:ext uri="{BB962C8B-B14F-4D97-AF65-F5344CB8AC3E}">
        <p14:creationId xmlns:p14="http://schemas.microsoft.com/office/powerpoint/2010/main" val="2282035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149" y="211465"/>
            <a:ext cx="1922501" cy="430887"/>
          </a:xfrm>
        </p:spPr>
        <p:txBody>
          <a:bodyPr/>
          <a:lstStyle/>
          <a:p>
            <a:r>
              <a:rPr lang="en-US" dirty="0"/>
              <a:t>INFERENTIAL STATISTICS</a:t>
            </a:r>
          </a:p>
        </p:txBody>
      </p:sp>
      <p:sp>
        <p:nvSpPr>
          <p:cNvPr id="3" name="Content Placeholder 2"/>
          <p:cNvSpPr>
            <a:spLocks noGrp="1"/>
          </p:cNvSpPr>
          <p:nvPr>
            <p:ph idx="1"/>
          </p:nvPr>
        </p:nvSpPr>
        <p:spPr>
          <a:xfrm>
            <a:off x="171450" y="642352"/>
            <a:ext cx="3950599" cy="1872853"/>
          </a:xfrm>
        </p:spPr>
        <p:txBody>
          <a:bodyPr>
            <a:normAutofit/>
          </a:bodyPr>
          <a:lstStyle/>
          <a:p>
            <a:r>
              <a:rPr lang="en-US" sz="907" dirty="0"/>
              <a:t>Inferential statistics can be used to prove or disprove theories, determine associations between variables, and determine if findings are significant and whether or not we can generalize from our sample to the entire population</a:t>
            </a:r>
          </a:p>
          <a:p>
            <a:endParaRPr lang="en-US" dirty="0"/>
          </a:p>
          <a:p>
            <a:r>
              <a:rPr lang="en-US" dirty="0"/>
              <a:t>The types of inferential statistics : </a:t>
            </a:r>
          </a:p>
          <a:p>
            <a:pPr marL="171450" indent="-171450">
              <a:buFont typeface="Arial" panose="020B0604020202020204" pitchFamily="34" charset="0"/>
              <a:buChar char="•"/>
            </a:pPr>
            <a:r>
              <a:rPr lang="en-US" dirty="0"/>
              <a:t>Correlation </a:t>
            </a:r>
          </a:p>
          <a:p>
            <a:pPr marL="171450" indent="-171450">
              <a:buFont typeface="Arial" panose="020B0604020202020204" pitchFamily="34" charset="0"/>
              <a:buChar char="•"/>
            </a:pPr>
            <a:r>
              <a:rPr lang="en-US" dirty="0"/>
              <a:t>T-tests/ANOVA</a:t>
            </a:r>
          </a:p>
          <a:p>
            <a:pPr marL="171450" indent="-171450">
              <a:buFont typeface="Arial" panose="020B0604020202020204" pitchFamily="34" charset="0"/>
              <a:buChar char="•"/>
            </a:pPr>
            <a:r>
              <a:rPr lang="en-US" dirty="0"/>
              <a:t>Chi-square </a:t>
            </a:r>
          </a:p>
          <a:p>
            <a:pPr marL="171450" indent="-171450">
              <a:buFont typeface="Arial" panose="020B0604020202020204" pitchFamily="34" charset="0"/>
              <a:buChar char="•"/>
            </a:pPr>
            <a:r>
              <a:rPr lang="en-US" dirty="0"/>
              <a:t>Logistic Regression </a:t>
            </a:r>
          </a:p>
        </p:txBody>
      </p:sp>
      <p:sp>
        <p:nvSpPr>
          <p:cNvPr id="5" name="Footer Placeholder 4">
            <a:extLst>
              <a:ext uri="{FF2B5EF4-FFF2-40B4-BE49-F238E27FC236}">
                <a16:creationId xmlns:a16="http://schemas.microsoft.com/office/drawing/2014/main" id="{406DA406-2238-F0C5-5440-D32CE861E617}"/>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36375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2A4B618-B40E-614C-ABE1-5492D9CEA61A}"/>
              </a:ext>
            </a:extLst>
          </p:cNvPr>
          <p:cNvSpPr>
            <a:spLocks noGrp="1" noChangeArrowheads="1"/>
          </p:cNvSpPr>
          <p:nvPr>
            <p:ph type="title"/>
          </p:nvPr>
        </p:nvSpPr>
        <p:spPr>
          <a:xfrm>
            <a:off x="254921" y="230856"/>
            <a:ext cx="2621994" cy="288131"/>
          </a:xfrm>
        </p:spPr>
        <p:txBody>
          <a:bodyPr>
            <a:normAutofit/>
          </a:bodyPr>
          <a:lstStyle/>
          <a:p>
            <a:pPr eaLnBrk="1" hangingPunct="1"/>
            <a:r>
              <a:rPr lang="en-US" altLang="en-US" dirty="0"/>
              <a:t>Inferential Statistics</a:t>
            </a:r>
          </a:p>
        </p:txBody>
      </p:sp>
      <p:sp>
        <p:nvSpPr>
          <p:cNvPr id="19459" name="Rectangle 3">
            <a:extLst>
              <a:ext uri="{FF2B5EF4-FFF2-40B4-BE49-F238E27FC236}">
                <a16:creationId xmlns:a16="http://schemas.microsoft.com/office/drawing/2014/main" id="{DFB2EAB2-F84E-C24F-8D8E-FFD734A982A9}"/>
              </a:ext>
            </a:extLst>
          </p:cNvPr>
          <p:cNvSpPr>
            <a:spLocks noGrp="1" noChangeArrowheads="1"/>
          </p:cNvSpPr>
          <p:nvPr>
            <p:ph sz="quarter" idx="1"/>
          </p:nvPr>
        </p:nvSpPr>
        <p:spPr>
          <a:xfrm>
            <a:off x="95250" y="1067674"/>
            <a:ext cx="3295252" cy="888898"/>
          </a:xfrm>
        </p:spPr>
        <p:txBody>
          <a:bodyPr/>
          <a:lstStyle/>
          <a:p>
            <a:pPr eaLnBrk="1" hangingPunct="1">
              <a:lnSpc>
                <a:spcPct val="110000"/>
              </a:lnSpc>
            </a:pPr>
            <a:r>
              <a:rPr lang="en-US" altLang="en-US" sz="907" dirty="0"/>
              <a:t>Estimation</a:t>
            </a:r>
          </a:p>
          <a:p>
            <a:pPr lvl="1" eaLnBrk="1" hangingPunct="1">
              <a:lnSpc>
                <a:spcPct val="110000"/>
              </a:lnSpc>
            </a:pPr>
            <a:r>
              <a:rPr lang="en-US" altLang="en-US" sz="870" dirty="0"/>
              <a:t>e.g., Estimate the population mean weight using the sample mean weight</a:t>
            </a:r>
          </a:p>
          <a:p>
            <a:pPr eaLnBrk="1" hangingPunct="1">
              <a:lnSpc>
                <a:spcPct val="110000"/>
              </a:lnSpc>
            </a:pPr>
            <a:r>
              <a:rPr lang="en-US" altLang="en-US" sz="907" dirty="0"/>
              <a:t>Hypothesis testing</a:t>
            </a:r>
          </a:p>
          <a:p>
            <a:pPr lvl="1" eaLnBrk="1" hangingPunct="1">
              <a:lnSpc>
                <a:spcPct val="110000"/>
              </a:lnSpc>
            </a:pPr>
            <a:r>
              <a:rPr lang="en-US" altLang="en-US" sz="870" dirty="0"/>
              <a:t>e.g., Test the claim that the population mean weight is 70 kg</a:t>
            </a:r>
          </a:p>
        </p:txBody>
      </p:sp>
      <p:sp>
        <p:nvSpPr>
          <p:cNvPr id="19460" name="Rectangle 4">
            <a:extLst>
              <a:ext uri="{FF2B5EF4-FFF2-40B4-BE49-F238E27FC236}">
                <a16:creationId xmlns:a16="http://schemas.microsoft.com/office/drawing/2014/main" id="{E73FFC18-9ED2-FF4E-B10B-9A78CD0E0EE6}"/>
              </a:ext>
            </a:extLst>
          </p:cNvPr>
          <p:cNvSpPr>
            <a:spLocks noChangeArrowheads="1"/>
          </p:cNvSpPr>
          <p:nvPr/>
        </p:nvSpPr>
        <p:spPr bwMode="auto">
          <a:xfrm>
            <a:off x="230524" y="2278312"/>
            <a:ext cx="4167511" cy="287860"/>
          </a:xfrm>
          <a:prstGeom prst="rect">
            <a:avLst/>
          </a:prstGeom>
          <a:solidFill>
            <a:srgbClr val="CBDDF7"/>
          </a:solidFill>
          <a:ln w="12700">
            <a:solidFill>
              <a:schemeClr val="tx1"/>
            </a:solidFill>
            <a:miter lim="800000"/>
            <a:headEnd/>
            <a:tailEnd/>
          </a:ln>
        </p:spPr>
        <p:txBody>
          <a:bodyPr wrap="square" lIns="34216" tIns="16808" rIns="34216" bIns="1680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50000"/>
              </a:spcBef>
            </a:pPr>
            <a:r>
              <a:rPr lang="en-US" altLang="en-US" sz="1000" b="1" dirty="0">
                <a:solidFill>
                  <a:srgbClr val="000066"/>
                </a:solidFill>
                <a:latin typeface="Perpetua" panose="02020502060401020303" pitchFamily="18" charset="77"/>
              </a:rPr>
              <a:t>Inference is the process of drawing conclusions or making decisions about a </a:t>
            </a:r>
            <a:r>
              <a:rPr lang="en-US" altLang="en-US" sz="1000" b="1" dirty="0">
                <a:solidFill>
                  <a:schemeClr val="folHlink"/>
                </a:solidFill>
                <a:latin typeface="Perpetua" panose="02020502060401020303" pitchFamily="18" charset="77"/>
              </a:rPr>
              <a:t>population</a:t>
            </a:r>
            <a:r>
              <a:rPr lang="en-US" altLang="en-US" sz="1000" b="1" dirty="0">
                <a:solidFill>
                  <a:schemeClr val="bg2"/>
                </a:solidFill>
                <a:latin typeface="Perpetua" panose="02020502060401020303" pitchFamily="18" charset="77"/>
              </a:rPr>
              <a:t> </a:t>
            </a:r>
            <a:r>
              <a:rPr lang="en-US" altLang="en-US" sz="1000" b="1" dirty="0">
                <a:solidFill>
                  <a:srgbClr val="000066"/>
                </a:solidFill>
                <a:latin typeface="Perpetua" panose="02020502060401020303" pitchFamily="18" charset="77"/>
              </a:rPr>
              <a:t>based on </a:t>
            </a:r>
            <a:r>
              <a:rPr lang="en-US" altLang="en-US" sz="1000" b="1" dirty="0">
                <a:solidFill>
                  <a:srgbClr val="FF0000"/>
                </a:solidFill>
                <a:latin typeface="Perpetua" panose="02020502060401020303" pitchFamily="18" charset="77"/>
              </a:rPr>
              <a:t>sample</a:t>
            </a:r>
            <a:r>
              <a:rPr lang="en-US" altLang="en-US" sz="1000" b="1" dirty="0">
                <a:solidFill>
                  <a:srgbClr val="000066"/>
                </a:solidFill>
                <a:latin typeface="Perpetua" panose="02020502060401020303" pitchFamily="18" charset="77"/>
              </a:rPr>
              <a:t> results</a:t>
            </a:r>
          </a:p>
        </p:txBody>
      </p:sp>
      <p:pic>
        <p:nvPicPr>
          <p:cNvPr id="19461" name="Picture 5">
            <a:extLst>
              <a:ext uri="{FF2B5EF4-FFF2-40B4-BE49-F238E27FC236}">
                <a16:creationId xmlns:a16="http://schemas.microsoft.com/office/drawing/2014/main" id="{0963C730-10A6-1844-8970-131DFBBA7C1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502" y="1067674"/>
            <a:ext cx="118133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037463CD-64E6-C173-EBA6-EB0D76DC7AA9}"/>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920168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1;p23">
            <a:extLst>
              <a:ext uri="{FF2B5EF4-FFF2-40B4-BE49-F238E27FC236}">
                <a16:creationId xmlns:a16="http://schemas.microsoft.com/office/drawing/2014/main" id="{0E3DA419-E637-C41C-7279-4DEE9998EAF0}"/>
              </a:ext>
            </a:extLst>
          </p:cNvPr>
          <p:cNvSpPr txBox="1">
            <a:spLocks/>
          </p:cNvSpPr>
          <p:nvPr/>
        </p:nvSpPr>
        <p:spPr>
          <a:xfrm>
            <a:off x="85725" y="206375"/>
            <a:ext cx="4438650" cy="28140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lgn="ctr"/>
            <a:r>
              <a:rPr lang="en-US" sz="2800" b="1" dirty="0">
                <a:solidFill>
                  <a:srgbClr val="00B050"/>
                </a:solidFill>
              </a:rPr>
              <a:t>Basic Statistics</a:t>
            </a:r>
          </a:p>
        </p:txBody>
      </p:sp>
      <p:sp>
        <p:nvSpPr>
          <p:cNvPr id="2" name="Footer Placeholder 1">
            <a:extLst>
              <a:ext uri="{FF2B5EF4-FFF2-40B4-BE49-F238E27FC236}">
                <a16:creationId xmlns:a16="http://schemas.microsoft.com/office/drawing/2014/main" id="{1E230BCC-B624-83CA-66FF-FFCDC12D1DDF}"/>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705433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CFE2A615-8162-9A4D-B800-EAE7021130CA}"/>
              </a:ext>
            </a:extLst>
          </p:cNvPr>
          <p:cNvSpPr>
            <a:spLocks noGrp="1" noChangeArrowheads="1"/>
          </p:cNvSpPr>
          <p:nvPr>
            <p:ph type="title"/>
          </p:nvPr>
        </p:nvSpPr>
        <p:spPr>
          <a:xfrm>
            <a:off x="1754149" y="211465"/>
            <a:ext cx="1922501" cy="430887"/>
          </a:xfrm>
        </p:spPr>
        <p:txBody>
          <a:bodyPr/>
          <a:lstStyle/>
          <a:p>
            <a:r>
              <a:rPr lang="en-US" altLang="en-US" dirty="0"/>
              <a:t>Descriptive Statistics	</a:t>
            </a:r>
          </a:p>
        </p:txBody>
      </p:sp>
      <p:sp>
        <p:nvSpPr>
          <p:cNvPr id="75779" name="Rectangle 3">
            <a:extLst>
              <a:ext uri="{FF2B5EF4-FFF2-40B4-BE49-F238E27FC236}">
                <a16:creationId xmlns:a16="http://schemas.microsoft.com/office/drawing/2014/main" id="{488CB5F2-1EBE-6D4C-A83D-6DD90654FEFE}"/>
              </a:ext>
            </a:extLst>
          </p:cNvPr>
          <p:cNvSpPr>
            <a:spLocks noGrp="1" noChangeArrowheads="1"/>
          </p:cNvSpPr>
          <p:nvPr>
            <p:ph type="body" idx="1"/>
          </p:nvPr>
        </p:nvSpPr>
        <p:spPr>
          <a:xfrm>
            <a:off x="247650" y="815975"/>
            <a:ext cx="3874236" cy="1892300"/>
          </a:xfrm>
        </p:spPr>
        <p:txBody>
          <a:bodyPr>
            <a:normAutofit/>
          </a:bodyPr>
          <a:lstStyle/>
          <a:p>
            <a:pPr>
              <a:lnSpc>
                <a:spcPct val="90000"/>
              </a:lnSpc>
              <a:buFont typeface="Wingdings" pitchFamily="2" charset="2"/>
              <a:buNone/>
            </a:pPr>
            <a:r>
              <a:rPr lang="en-US" altLang="en-US" sz="907" dirty="0"/>
              <a:t>Types of descriptive statistics:</a:t>
            </a:r>
          </a:p>
          <a:p>
            <a:pPr>
              <a:lnSpc>
                <a:spcPct val="90000"/>
              </a:lnSpc>
            </a:pPr>
            <a:r>
              <a:rPr lang="en-US" altLang="en-US" sz="907" b="1" dirty="0"/>
              <a:t>Organize Data</a:t>
            </a:r>
          </a:p>
          <a:p>
            <a:pPr lvl="1">
              <a:lnSpc>
                <a:spcPct val="90000"/>
              </a:lnSpc>
            </a:pPr>
            <a:r>
              <a:rPr lang="en-US" altLang="en-US" sz="907" dirty="0"/>
              <a:t>Tables</a:t>
            </a:r>
          </a:p>
          <a:p>
            <a:pPr lvl="1">
              <a:lnSpc>
                <a:spcPct val="90000"/>
              </a:lnSpc>
            </a:pPr>
            <a:r>
              <a:rPr lang="en-US" altLang="en-US" sz="907" dirty="0"/>
              <a:t>Graphs</a:t>
            </a:r>
          </a:p>
          <a:p>
            <a:pPr lvl="1">
              <a:lnSpc>
                <a:spcPct val="90000"/>
              </a:lnSpc>
              <a:buFont typeface="Wingdings" pitchFamily="2" charset="2"/>
              <a:buNone/>
            </a:pPr>
            <a:endParaRPr lang="en-US" altLang="en-US" sz="907" dirty="0"/>
          </a:p>
          <a:p>
            <a:pPr>
              <a:lnSpc>
                <a:spcPct val="90000"/>
              </a:lnSpc>
            </a:pPr>
            <a:r>
              <a:rPr lang="en-US" altLang="en-US" sz="907" b="1" dirty="0"/>
              <a:t>Summarize Data</a:t>
            </a:r>
          </a:p>
          <a:p>
            <a:pPr lvl="1">
              <a:lnSpc>
                <a:spcPct val="90000"/>
              </a:lnSpc>
            </a:pPr>
            <a:r>
              <a:rPr lang="en-US" altLang="en-US" sz="907" dirty="0"/>
              <a:t>  Central Tendency</a:t>
            </a:r>
          </a:p>
          <a:p>
            <a:pPr lvl="1">
              <a:lnSpc>
                <a:spcPct val="90000"/>
              </a:lnSpc>
            </a:pPr>
            <a:r>
              <a:rPr lang="en-US" altLang="en-US" sz="907" dirty="0"/>
              <a:t>   Variation</a:t>
            </a:r>
          </a:p>
          <a:p>
            <a:pPr lvl="1">
              <a:lnSpc>
                <a:spcPct val="90000"/>
              </a:lnSpc>
            </a:pPr>
            <a:endParaRPr lang="en-US" altLang="en-US" sz="907" dirty="0"/>
          </a:p>
        </p:txBody>
      </p:sp>
      <p:sp>
        <p:nvSpPr>
          <p:cNvPr id="3" name="Footer Placeholder 2">
            <a:extLst>
              <a:ext uri="{FF2B5EF4-FFF2-40B4-BE49-F238E27FC236}">
                <a16:creationId xmlns:a16="http://schemas.microsoft.com/office/drawing/2014/main" id="{3FFE8A8C-6E11-05ED-7215-54CDE8A02A84}"/>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666517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4BA36064-7412-3241-B554-AD5595899BBB}"/>
              </a:ext>
            </a:extLst>
          </p:cNvPr>
          <p:cNvSpPr>
            <a:spLocks noGrp="1" noChangeArrowheads="1"/>
          </p:cNvSpPr>
          <p:nvPr>
            <p:ph type="title"/>
          </p:nvPr>
        </p:nvSpPr>
        <p:spPr>
          <a:xfrm>
            <a:off x="1390651" y="211465"/>
            <a:ext cx="2057400" cy="430887"/>
          </a:xfrm>
        </p:spPr>
        <p:txBody>
          <a:bodyPr/>
          <a:lstStyle/>
          <a:p>
            <a:r>
              <a:rPr lang="en-US" altLang="en-US" dirty="0"/>
              <a:t>Descriptive Statistics	</a:t>
            </a:r>
          </a:p>
        </p:txBody>
      </p:sp>
      <p:sp>
        <p:nvSpPr>
          <p:cNvPr id="76803" name="Rectangle 3">
            <a:extLst>
              <a:ext uri="{FF2B5EF4-FFF2-40B4-BE49-F238E27FC236}">
                <a16:creationId xmlns:a16="http://schemas.microsoft.com/office/drawing/2014/main" id="{2706DFC4-F459-BE40-A67B-F5A36B95C79F}"/>
              </a:ext>
            </a:extLst>
          </p:cNvPr>
          <p:cNvSpPr>
            <a:spLocks noGrp="1" noChangeArrowheads="1"/>
          </p:cNvSpPr>
          <p:nvPr>
            <p:ph type="body" idx="1"/>
          </p:nvPr>
        </p:nvSpPr>
        <p:spPr>
          <a:xfrm>
            <a:off x="247650" y="511175"/>
            <a:ext cx="4114800" cy="2170081"/>
          </a:xfrm>
        </p:spPr>
        <p:txBody>
          <a:bodyPr/>
          <a:lstStyle/>
          <a:p>
            <a:pPr>
              <a:lnSpc>
                <a:spcPct val="80000"/>
              </a:lnSpc>
              <a:buFont typeface="Wingdings" pitchFamily="2" charset="2"/>
              <a:buNone/>
            </a:pPr>
            <a:r>
              <a:rPr lang="en-US" altLang="en-US" b="1" dirty="0"/>
              <a:t>Summarizing Data:</a:t>
            </a:r>
          </a:p>
          <a:p>
            <a:pPr>
              <a:lnSpc>
                <a:spcPct val="80000"/>
              </a:lnSpc>
            </a:pPr>
            <a:endParaRPr lang="en-US" altLang="en-US" dirty="0"/>
          </a:p>
          <a:p>
            <a:pPr lvl="1">
              <a:lnSpc>
                <a:spcPct val="80000"/>
              </a:lnSpc>
            </a:pPr>
            <a:r>
              <a:rPr lang="en-US" altLang="en-US" sz="1100" dirty="0"/>
              <a:t>Central Tendency (or Groups’ “Middle Values”)</a:t>
            </a:r>
          </a:p>
          <a:p>
            <a:pPr lvl="2">
              <a:lnSpc>
                <a:spcPct val="80000"/>
              </a:lnSpc>
            </a:pPr>
            <a:r>
              <a:rPr lang="en-US" altLang="en-US" sz="1100" b="1" dirty="0"/>
              <a:t>Mean</a:t>
            </a:r>
          </a:p>
          <a:p>
            <a:pPr lvl="2">
              <a:lnSpc>
                <a:spcPct val="80000"/>
              </a:lnSpc>
            </a:pPr>
            <a:r>
              <a:rPr lang="en-US" altLang="en-US" sz="1100" b="1" dirty="0"/>
              <a:t>Median</a:t>
            </a:r>
          </a:p>
          <a:p>
            <a:pPr lvl="2">
              <a:lnSpc>
                <a:spcPct val="80000"/>
              </a:lnSpc>
            </a:pPr>
            <a:r>
              <a:rPr lang="en-US" altLang="en-US" sz="1100" b="1" dirty="0"/>
              <a:t>Mode</a:t>
            </a:r>
          </a:p>
          <a:p>
            <a:pPr lvl="2">
              <a:lnSpc>
                <a:spcPct val="80000"/>
              </a:lnSpc>
            </a:pPr>
            <a:endParaRPr lang="en-US" altLang="en-US" sz="1100" b="1" dirty="0"/>
          </a:p>
          <a:p>
            <a:pPr lvl="2">
              <a:lnSpc>
                <a:spcPct val="80000"/>
              </a:lnSpc>
            </a:pPr>
            <a:endParaRPr lang="en-US" altLang="en-US" sz="1100" b="1" dirty="0"/>
          </a:p>
          <a:p>
            <a:pPr lvl="2">
              <a:lnSpc>
                <a:spcPct val="80000"/>
              </a:lnSpc>
            </a:pPr>
            <a:endParaRPr lang="en-US" altLang="en-US" sz="1100" b="1" dirty="0"/>
          </a:p>
          <a:p>
            <a:pPr lvl="2">
              <a:lnSpc>
                <a:spcPct val="80000"/>
              </a:lnSpc>
            </a:pPr>
            <a:endParaRPr lang="en-US" altLang="en-US" sz="1100" dirty="0"/>
          </a:p>
          <a:p>
            <a:pPr lvl="1">
              <a:lnSpc>
                <a:spcPct val="80000"/>
              </a:lnSpc>
            </a:pPr>
            <a:r>
              <a:rPr lang="en-US" altLang="en-US" sz="1100" dirty="0"/>
              <a:t>Variation (or Summary of Differences Within Groups) </a:t>
            </a:r>
          </a:p>
          <a:p>
            <a:pPr lvl="2">
              <a:lnSpc>
                <a:spcPct val="80000"/>
              </a:lnSpc>
            </a:pPr>
            <a:r>
              <a:rPr lang="en-US" altLang="en-US" sz="1100" b="1" dirty="0"/>
              <a:t>Range</a:t>
            </a:r>
          </a:p>
          <a:p>
            <a:pPr lvl="2">
              <a:lnSpc>
                <a:spcPct val="80000"/>
              </a:lnSpc>
            </a:pPr>
            <a:r>
              <a:rPr lang="en-US" altLang="en-US" sz="1100" b="1" dirty="0"/>
              <a:t>Interquartile Range</a:t>
            </a:r>
          </a:p>
          <a:p>
            <a:pPr lvl="2">
              <a:lnSpc>
                <a:spcPct val="80000"/>
              </a:lnSpc>
            </a:pPr>
            <a:r>
              <a:rPr lang="en-US" altLang="en-US" sz="1100" b="1" dirty="0"/>
              <a:t>Variance</a:t>
            </a:r>
          </a:p>
          <a:p>
            <a:pPr lvl="2">
              <a:lnSpc>
                <a:spcPct val="80000"/>
              </a:lnSpc>
            </a:pPr>
            <a:r>
              <a:rPr lang="en-US" altLang="en-US" sz="1100" b="1" dirty="0"/>
              <a:t>Standard Deviation</a:t>
            </a:r>
          </a:p>
          <a:p>
            <a:pPr lvl="1">
              <a:lnSpc>
                <a:spcPct val="80000"/>
              </a:lnSpc>
            </a:pPr>
            <a:endParaRPr lang="en-US" altLang="en-US" sz="1100" dirty="0"/>
          </a:p>
        </p:txBody>
      </p:sp>
      <p:sp>
        <p:nvSpPr>
          <p:cNvPr id="3" name="Footer Placeholder 2">
            <a:extLst>
              <a:ext uri="{FF2B5EF4-FFF2-40B4-BE49-F238E27FC236}">
                <a16:creationId xmlns:a16="http://schemas.microsoft.com/office/drawing/2014/main" id="{C6471041-5CAB-7B47-BD10-6C038E5B3FE6}"/>
              </a:ext>
            </a:extLst>
          </p:cNvPr>
          <p:cNvSpPr>
            <a:spLocks noGrp="1"/>
          </p:cNvSpPr>
          <p:nvPr>
            <p:ph type="ftr" sz="quarter" idx="5"/>
          </p:nvPr>
        </p:nvSpPr>
        <p:spPr/>
        <p:txBody>
          <a:bodyPr/>
          <a:lstStyle/>
          <a:p>
            <a:r>
              <a:rPr lang="en-US"/>
              <a:t>Dr. Malak Abdullah</a:t>
            </a:r>
          </a:p>
        </p:txBody>
      </p:sp>
      <p:pic>
        <p:nvPicPr>
          <p:cNvPr id="5" name="Picture 4" descr="A screen shot of a black and blue rectangular sign&#10;&#10;Description automatically generated">
            <a:extLst>
              <a:ext uri="{FF2B5EF4-FFF2-40B4-BE49-F238E27FC236}">
                <a16:creationId xmlns:a16="http://schemas.microsoft.com/office/drawing/2014/main" id="{834D3C90-BE77-A49F-B82B-63308D5D6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849" y="950584"/>
            <a:ext cx="2757289" cy="627391"/>
          </a:xfrm>
          <a:prstGeom prst="rect">
            <a:avLst/>
          </a:prstGeom>
        </p:spPr>
      </p:pic>
      <p:pic>
        <p:nvPicPr>
          <p:cNvPr id="7" name="Picture 6" descr="A screen shot of a black and white screen&#10;&#10;Description automatically generated">
            <a:extLst>
              <a:ext uri="{FF2B5EF4-FFF2-40B4-BE49-F238E27FC236}">
                <a16:creationId xmlns:a16="http://schemas.microsoft.com/office/drawing/2014/main" id="{0A54ED12-A24D-3B49-90D0-66DE9DB110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510" y="2532681"/>
            <a:ext cx="3893628" cy="627391"/>
          </a:xfrm>
          <a:prstGeom prst="rect">
            <a:avLst/>
          </a:prstGeom>
        </p:spPr>
      </p:pic>
    </p:spTree>
    <p:extLst>
      <p:ext uri="{BB962C8B-B14F-4D97-AF65-F5344CB8AC3E}">
        <p14:creationId xmlns:p14="http://schemas.microsoft.com/office/powerpoint/2010/main" val="1122067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892F5DAB-7CE5-9540-9C18-82CA0452F363}"/>
              </a:ext>
            </a:extLst>
          </p:cNvPr>
          <p:cNvSpPr>
            <a:spLocks noGrp="1" noChangeArrowheads="1"/>
          </p:cNvSpPr>
          <p:nvPr>
            <p:ph type="title"/>
          </p:nvPr>
        </p:nvSpPr>
        <p:spPr>
          <a:xfrm>
            <a:off x="1754149" y="211465"/>
            <a:ext cx="1101801" cy="215444"/>
          </a:xfrm>
        </p:spPr>
        <p:txBody>
          <a:bodyPr/>
          <a:lstStyle/>
          <a:p>
            <a:r>
              <a:rPr lang="en-US" altLang="en-US"/>
              <a:t>Mean	</a:t>
            </a:r>
          </a:p>
        </p:txBody>
      </p:sp>
      <p:sp>
        <p:nvSpPr>
          <p:cNvPr id="77827" name="Rectangle 3">
            <a:extLst>
              <a:ext uri="{FF2B5EF4-FFF2-40B4-BE49-F238E27FC236}">
                <a16:creationId xmlns:a16="http://schemas.microsoft.com/office/drawing/2014/main" id="{64D52536-7085-914B-9C9A-3EE1919AEA09}"/>
              </a:ext>
            </a:extLst>
          </p:cNvPr>
          <p:cNvSpPr>
            <a:spLocks noGrp="1" noChangeArrowheads="1"/>
          </p:cNvSpPr>
          <p:nvPr>
            <p:ph type="body" idx="1"/>
          </p:nvPr>
        </p:nvSpPr>
        <p:spPr>
          <a:xfrm>
            <a:off x="178062" y="669504"/>
            <a:ext cx="4239131" cy="900888"/>
          </a:xfrm>
        </p:spPr>
        <p:txBody>
          <a:bodyPr/>
          <a:lstStyle/>
          <a:p>
            <a:pPr>
              <a:lnSpc>
                <a:spcPct val="80000"/>
              </a:lnSpc>
              <a:buFont typeface="Wingdings" pitchFamily="2" charset="2"/>
              <a:buNone/>
            </a:pPr>
            <a:endParaRPr lang="en-US" altLang="en-US" dirty="0">
              <a:latin typeface="Arial Unicode MS" panose="020B0604020202020204" pitchFamily="34" charset="-128"/>
            </a:endParaRPr>
          </a:p>
          <a:p>
            <a:pPr>
              <a:lnSpc>
                <a:spcPct val="80000"/>
              </a:lnSpc>
              <a:buFont typeface="Wingdings" pitchFamily="2" charset="2"/>
              <a:buNone/>
            </a:pPr>
            <a:r>
              <a:rPr lang="en-US" b="0" i="0" u="none" strike="noStrike" dirty="0">
                <a:solidFill>
                  <a:srgbClr val="4A4A4A"/>
                </a:solidFill>
                <a:effectLst/>
                <a:highlight>
                  <a:srgbClr val="FFFFFF"/>
                </a:highlight>
                <a:latin typeface="Open Sans" panose="020B0606030504020204" pitchFamily="34" charset="0"/>
              </a:rPr>
              <a:t>Measure of the average of all the values in a sample is called Mean.</a:t>
            </a:r>
          </a:p>
          <a:p>
            <a:pPr>
              <a:lnSpc>
                <a:spcPct val="80000"/>
              </a:lnSpc>
              <a:buFont typeface="Wingdings" pitchFamily="2" charset="2"/>
              <a:buNone/>
            </a:pPr>
            <a:endParaRPr lang="en-US" b="0" i="0" u="none" strike="noStrike" dirty="0">
              <a:solidFill>
                <a:srgbClr val="4A4A4A"/>
              </a:solidFill>
              <a:effectLst/>
              <a:highlight>
                <a:srgbClr val="FFFFFF"/>
              </a:highlight>
              <a:latin typeface="Open Sans" panose="020B0606030504020204" pitchFamily="34" charset="0"/>
            </a:endParaRPr>
          </a:p>
          <a:p>
            <a:pPr>
              <a:lnSpc>
                <a:spcPct val="80000"/>
              </a:lnSpc>
              <a:buFont typeface="Wingdings" pitchFamily="2" charset="2"/>
              <a:buNone/>
            </a:pPr>
            <a:r>
              <a:rPr lang="en-US" altLang="en-US" dirty="0">
                <a:solidFill>
                  <a:srgbClr val="4A4A4A"/>
                </a:solidFill>
                <a:highlight>
                  <a:srgbClr val="FFFFFF"/>
                </a:highlight>
                <a:latin typeface="Open Sans" panose="020B0606030504020204" pitchFamily="34" charset="0"/>
              </a:rPr>
              <a:t>Most commonly called the “average.”</a:t>
            </a:r>
          </a:p>
          <a:p>
            <a:pPr>
              <a:lnSpc>
                <a:spcPct val="80000"/>
              </a:lnSpc>
              <a:buFont typeface="Wingdings" pitchFamily="2" charset="2"/>
              <a:buNone/>
            </a:pPr>
            <a:endParaRPr lang="en-US" altLang="en-US" sz="907" dirty="0">
              <a:latin typeface="Arial Unicode MS" panose="020B0604020202020204" pitchFamily="34" charset="-128"/>
            </a:endParaRPr>
          </a:p>
          <a:p>
            <a:pPr>
              <a:lnSpc>
                <a:spcPct val="80000"/>
              </a:lnSpc>
              <a:buFont typeface="Wingdings" pitchFamily="2" charset="2"/>
              <a:buNone/>
            </a:pPr>
            <a:endParaRPr lang="en-US" altLang="en-US" sz="907" i="1" dirty="0">
              <a:latin typeface="Arial Unicode MS" panose="020B0604020202020204" pitchFamily="34" charset="-128"/>
            </a:endParaRPr>
          </a:p>
        </p:txBody>
      </p:sp>
      <p:pic>
        <p:nvPicPr>
          <p:cNvPr id="3" name="Picture 2">
            <a:extLst>
              <a:ext uri="{FF2B5EF4-FFF2-40B4-BE49-F238E27FC236}">
                <a16:creationId xmlns:a16="http://schemas.microsoft.com/office/drawing/2014/main" id="{B596C203-D7DF-2B0E-254D-656E3329BB28}"/>
              </a:ext>
            </a:extLst>
          </p:cNvPr>
          <p:cNvPicPr>
            <a:picLocks noChangeAspect="1"/>
          </p:cNvPicPr>
          <p:nvPr/>
        </p:nvPicPr>
        <p:blipFill>
          <a:blip r:embed="rId3"/>
          <a:stretch>
            <a:fillRect/>
          </a:stretch>
        </p:blipFill>
        <p:spPr>
          <a:xfrm>
            <a:off x="132229" y="1616891"/>
            <a:ext cx="3025171" cy="1632394"/>
          </a:xfrm>
          <a:prstGeom prst="rect">
            <a:avLst/>
          </a:prstGeom>
        </p:spPr>
      </p:pic>
      <p:pic>
        <p:nvPicPr>
          <p:cNvPr id="4" name="Picture 3">
            <a:extLst>
              <a:ext uri="{FF2B5EF4-FFF2-40B4-BE49-F238E27FC236}">
                <a16:creationId xmlns:a16="http://schemas.microsoft.com/office/drawing/2014/main" id="{9105DFD8-BEAE-D60A-DAAC-09B91E17B751}"/>
              </a:ext>
            </a:extLst>
          </p:cNvPr>
          <p:cNvPicPr>
            <a:picLocks noChangeAspect="1"/>
          </p:cNvPicPr>
          <p:nvPr/>
        </p:nvPicPr>
        <p:blipFill>
          <a:blip r:embed="rId4"/>
          <a:stretch>
            <a:fillRect/>
          </a:stretch>
        </p:blipFill>
        <p:spPr>
          <a:xfrm>
            <a:off x="3210656" y="1289471"/>
            <a:ext cx="1002407" cy="1501775"/>
          </a:xfrm>
          <a:prstGeom prst="rect">
            <a:avLst/>
          </a:prstGeom>
        </p:spPr>
      </p:pic>
      <p:pic>
        <p:nvPicPr>
          <p:cNvPr id="5" name="Picture 4">
            <a:extLst>
              <a:ext uri="{FF2B5EF4-FFF2-40B4-BE49-F238E27FC236}">
                <a16:creationId xmlns:a16="http://schemas.microsoft.com/office/drawing/2014/main" id="{52EF36B3-6E79-D8E5-FA33-1867CF6F5329}"/>
              </a:ext>
            </a:extLst>
          </p:cNvPr>
          <p:cNvPicPr>
            <a:picLocks noChangeAspect="1"/>
          </p:cNvPicPr>
          <p:nvPr/>
        </p:nvPicPr>
        <p:blipFill>
          <a:blip r:embed="rId5"/>
          <a:stretch>
            <a:fillRect/>
          </a:stretch>
        </p:blipFill>
        <p:spPr>
          <a:xfrm>
            <a:off x="3157400" y="2791246"/>
            <a:ext cx="1117600" cy="424688"/>
          </a:xfrm>
          <a:prstGeom prst="rect">
            <a:avLst/>
          </a:prstGeom>
        </p:spPr>
      </p:pic>
      <p:sp>
        <p:nvSpPr>
          <p:cNvPr id="6" name="Footer Placeholder 5">
            <a:extLst>
              <a:ext uri="{FF2B5EF4-FFF2-40B4-BE49-F238E27FC236}">
                <a16:creationId xmlns:a16="http://schemas.microsoft.com/office/drawing/2014/main" id="{57B00C56-C8C7-4030-C846-621514709A35}"/>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767601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6E1330D9-DFE5-4247-A976-583244D59CFC}"/>
              </a:ext>
            </a:extLst>
          </p:cNvPr>
          <p:cNvSpPr>
            <a:spLocks noGrp="1" noChangeArrowheads="1"/>
          </p:cNvSpPr>
          <p:nvPr>
            <p:ph type="title"/>
          </p:nvPr>
        </p:nvSpPr>
        <p:spPr>
          <a:xfrm>
            <a:off x="1754149" y="211465"/>
            <a:ext cx="1101801" cy="215444"/>
          </a:xfrm>
        </p:spPr>
        <p:txBody>
          <a:bodyPr/>
          <a:lstStyle/>
          <a:p>
            <a:r>
              <a:rPr lang="en-US" altLang="en-US"/>
              <a:t>Mean</a:t>
            </a:r>
          </a:p>
        </p:txBody>
      </p:sp>
      <p:sp>
        <p:nvSpPr>
          <p:cNvPr id="81923" name="Rectangle 3">
            <a:extLst>
              <a:ext uri="{FF2B5EF4-FFF2-40B4-BE49-F238E27FC236}">
                <a16:creationId xmlns:a16="http://schemas.microsoft.com/office/drawing/2014/main" id="{17539FF2-D5AF-D946-9CAA-232ADF9EA4E4}"/>
              </a:ext>
            </a:extLst>
          </p:cNvPr>
          <p:cNvSpPr>
            <a:spLocks noGrp="1" noChangeArrowheads="1"/>
          </p:cNvSpPr>
          <p:nvPr>
            <p:ph type="body" idx="1"/>
          </p:nvPr>
        </p:nvSpPr>
        <p:spPr>
          <a:xfrm>
            <a:off x="139124" y="757609"/>
            <a:ext cx="4147126" cy="1862048"/>
          </a:xfrm>
        </p:spPr>
        <p:txBody>
          <a:bodyPr/>
          <a:lstStyle/>
          <a:p>
            <a:pPr marL="216084" indent="-216084">
              <a:buFont typeface="Wingdings" pitchFamily="2" charset="2"/>
              <a:buAutoNum type="arabicPeriod"/>
            </a:pPr>
            <a:r>
              <a:rPr lang="en-US" altLang="en-US" dirty="0"/>
              <a:t>Means can be badly affected by outliers (data points with extreme values unlike the rest) </a:t>
            </a:r>
          </a:p>
          <a:p>
            <a:pPr marL="216084" indent="-216084">
              <a:buFont typeface="Wingdings" pitchFamily="2" charset="2"/>
              <a:buAutoNum type="arabicPeriod"/>
            </a:pPr>
            <a:r>
              <a:rPr lang="en-US" altLang="en-US" dirty="0"/>
              <a:t>Outliers can make the mean a bad measure of central tendency or common experience</a:t>
            </a:r>
          </a:p>
          <a:p>
            <a:pPr marL="216084" indent="-216084">
              <a:buFont typeface="Wingdings" pitchFamily="2" charset="2"/>
              <a:buAutoNum type="arabicPeriod"/>
            </a:pPr>
            <a:endParaRPr lang="en-US" altLang="en-US" dirty="0"/>
          </a:p>
        </p:txBody>
      </p:sp>
      <p:sp>
        <p:nvSpPr>
          <p:cNvPr id="81924" name="Line 4">
            <a:extLst>
              <a:ext uri="{FF2B5EF4-FFF2-40B4-BE49-F238E27FC236}">
                <a16:creationId xmlns:a16="http://schemas.microsoft.com/office/drawing/2014/main" id="{80F0C200-1C8C-5F4E-B987-E8CFB3C6168D}"/>
              </a:ext>
            </a:extLst>
          </p:cNvPr>
          <p:cNvSpPr>
            <a:spLocks noChangeShapeType="1"/>
          </p:cNvSpPr>
          <p:nvPr/>
        </p:nvSpPr>
        <p:spPr bwMode="auto">
          <a:xfrm>
            <a:off x="171450" y="2127271"/>
            <a:ext cx="27660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algn="r" defTabSz="914400" rtl="1" eaLnBrk="1" latinLnBrk="0" hangingPunct="1"/>
            <a:endParaRPr lang="en-US" sz="681"/>
          </a:p>
        </p:txBody>
      </p:sp>
      <p:sp>
        <p:nvSpPr>
          <p:cNvPr id="81925" name="AutoShape 5">
            <a:extLst>
              <a:ext uri="{FF2B5EF4-FFF2-40B4-BE49-F238E27FC236}">
                <a16:creationId xmlns:a16="http://schemas.microsoft.com/office/drawing/2014/main" id="{07C18706-FE3F-3040-A656-F8F08D5F146A}"/>
              </a:ext>
            </a:extLst>
          </p:cNvPr>
          <p:cNvSpPr>
            <a:spLocks noChangeArrowheads="1"/>
          </p:cNvSpPr>
          <p:nvPr/>
        </p:nvSpPr>
        <p:spPr bwMode="auto">
          <a:xfrm>
            <a:off x="661273" y="2127271"/>
            <a:ext cx="201692" cy="144066"/>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681"/>
          </a:p>
        </p:txBody>
      </p:sp>
      <p:sp>
        <p:nvSpPr>
          <p:cNvPr id="81926" name="Freeform 6">
            <a:extLst>
              <a:ext uri="{FF2B5EF4-FFF2-40B4-BE49-F238E27FC236}">
                <a16:creationId xmlns:a16="http://schemas.microsoft.com/office/drawing/2014/main" id="{82D90943-50E2-E748-8F7C-076EC6B210B3}"/>
              </a:ext>
            </a:extLst>
          </p:cNvPr>
          <p:cNvSpPr>
            <a:spLocks/>
          </p:cNvSpPr>
          <p:nvPr/>
        </p:nvSpPr>
        <p:spPr bwMode="auto">
          <a:xfrm>
            <a:off x="171450" y="1806575"/>
            <a:ext cx="2737247" cy="326549"/>
          </a:xfrm>
          <a:custGeom>
            <a:avLst/>
            <a:gdLst>
              <a:gd name="T0" fmla="*/ 0 w 4560"/>
              <a:gd name="T1" fmla="*/ 496 h 544"/>
              <a:gd name="T2" fmla="*/ 240 w 4560"/>
              <a:gd name="T3" fmla="*/ 16 h 544"/>
              <a:gd name="T4" fmla="*/ 1104 w 4560"/>
              <a:gd name="T5" fmla="*/ 400 h 544"/>
              <a:gd name="T6" fmla="*/ 4560 w 4560"/>
              <a:gd name="T7" fmla="*/ 544 h 544"/>
            </a:gdLst>
            <a:ahLst/>
            <a:cxnLst>
              <a:cxn ang="0">
                <a:pos x="T0" y="T1"/>
              </a:cxn>
              <a:cxn ang="0">
                <a:pos x="T2" y="T3"/>
              </a:cxn>
              <a:cxn ang="0">
                <a:pos x="T4" y="T5"/>
              </a:cxn>
              <a:cxn ang="0">
                <a:pos x="T6" y="T7"/>
              </a:cxn>
            </a:cxnLst>
            <a:rect l="0" t="0" r="r" b="b"/>
            <a:pathLst>
              <a:path w="4560" h="544">
                <a:moveTo>
                  <a:pt x="0" y="496"/>
                </a:moveTo>
                <a:cubicBezTo>
                  <a:pt x="28" y="264"/>
                  <a:pt x="56" y="32"/>
                  <a:pt x="240" y="16"/>
                </a:cubicBezTo>
                <a:cubicBezTo>
                  <a:pt x="424" y="0"/>
                  <a:pt x="384" y="312"/>
                  <a:pt x="1104" y="400"/>
                </a:cubicBezTo>
                <a:cubicBezTo>
                  <a:pt x="1824" y="488"/>
                  <a:pt x="3984" y="520"/>
                  <a:pt x="4560" y="54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algn="r" defTabSz="914400" rtl="1" eaLnBrk="1" latinLnBrk="0" hangingPunct="1"/>
            <a:endParaRPr lang="en-US" sz="681"/>
          </a:p>
        </p:txBody>
      </p:sp>
      <p:sp>
        <p:nvSpPr>
          <p:cNvPr id="81927" name="Text Box 7">
            <a:extLst>
              <a:ext uri="{FF2B5EF4-FFF2-40B4-BE49-F238E27FC236}">
                <a16:creationId xmlns:a16="http://schemas.microsoft.com/office/drawing/2014/main" id="{EE304ECF-03BC-EC49-B79F-B8CD24DA6C7A}"/>
              </a:ext>
            </a:extLst>
          </p:cNvPr>
          <p:cNvSpPr txBox="1">
            <a:spLocks noChangeArrowheads="1"/>
          </p:cNvSpPr>
          <p:nvPr/>
        </p:nvSpPr>
        <p:spPr bwMode="auto">
          <a:xfrm>
            <a:off x="142637" y="2213711"/>
            <a:ext cx="605076"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All of Us</a:t>
            </a:r>
          </a:p>
        </p:txBody>
      </p:sp>
      <p:sp>
        <p:nvSpPr>
          <p:cNvPr id="81928" name="Text Box 8">
            <a:extLst>
              <a:ext uri="{FF2B5EF4-FFF2-40B4-BE49-F238E27FC236}">
                <a16:creationId xmlns:a16="http://schemas.microsoft.com/office/drawing/2014/main" id="{FE25745D-7734-0147-B9E6-E65EC45743D4}"/>
              </a:ext>
            </a:extLst>
          </p:cNvPr>
          <p:cNvSpPr txBox="1">
            <a:spLocks noChangeArrowheads="1"/>
          </p:cNvSpPr>
          <p:nvPr/>
        </p:nvSpPr>
        <p:spPr bwMode="auto">
          <a:xfrm>
            <a:off x="2476500" y="2156085"/>
            <a:ext cx="518636"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Bill Gates</a:t>
            </a:r>
          </a:p>
        </p:txBody>
      </p:sp>
      <p:sp>
        <p:nvSpPr>
          <p:cNvPr id="81929" name="Text Box 9">
            <a:extLst>
              <a:ext uri="{FF2B5EF4-FFF2-40B4-BE49-F238E27FC236}">
                <a16:creationId xmlns:a16="http://schemas.microsoft.com/office/drawing/2014/main" id="{629B8C9D-E621-7641-9FAA-CB5D6D1F0FAA}"/>
              </a:ext>
            </a:extLst>
          </p:cNvPr>
          <p:cNvSpPr txBox="1">
            <a:spLocks noChangeArrowheads="1"/>
          </p:cNvSpPr>
          <p:nvPr/>
        </p:nvSpPr>
        <p:spPr bwMode="auto">
          <a:xfrm>
            <a:off x="609188" y="2374884"/>
            <a:ext cx="605076"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dirty="0"/>
              <a:t>Mean</a:t>
            </a:r>
          </a:p>
        </p:txBody>
      </p:sp>
      <p:sp>
        <p:nvSpPr>
          <p:cNvPr id="81930" name="Text Box 10">
            <a:extLst>
              <a:ext uri="{FF2B5EF4-FFF2-40B4-BE49-F238E27FC236}">
                <a16:creationId xmlns:a16="http://schemas.microsoft.com/office/drawing/2014/main" id="{0F20EE44-38E5-6C47-916E-F7AE735A525C}"/>
              </a:ext>
            </a:extLst>
          </p:cNvPr>
          <p:cNvSpPr txBox="1">
            <a:spLocks noChangeArrowheads="1"/>
          </p:cNvSpPr>
          <p:nvPr/>
        </p:nvSpPr>
        <p:spPr bwMode="auto">
          <a:xfrm>
            <a:off x="2433280" y="2333627"/>
            <a:ext cx="605076"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dirty="0"/>
              <a:t>  Outlier</a:t>
            </a:r>
          </a:p>
        </p:txBody>
      </p:sp>
      <p:sp>
        <p:nvSpPr>
          <p:cNvPr id="81931" name="Text Box 11">
            <a:extLst>
              <a:ext uri="{FF2B5EF4-FFF2-40B4-BE49-F238E27FC236}">
                <a16:creationId xmlns:a16="http://schemas.microsoft.com/office/drawing/2014/main" id="{2F21FE83-9639-2845-BE51-FAE3684F1D2B}"/>
              </a:ext>
            </a:extLst>
          </p:cNvPr>
          <p:cNvSpPr txBox="1">
            <a:spLocks noChangeArrowheads="1"/>
          </p:cNvSpPr>
          <p:nvPr/>
        </p:nvSpPr>
        <p:spPr bwMode="auto">
          <a:xfrm>
            <a:off x="747712" y="1634447"/>
            <a:ext cx="1383030" cy="2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907">
                <a:latin typeface="Times New Roman" panose="02020603050405020304" pitchFamily="18" charset="0"/>
              </a:rPr>
              <a:t>Income in the U.S.</a:t>
            </a:r>
          </a:p>
        </p:txBody>
      </p:sp>
      <p:sp>
        <p:nvSpPr>
          <p:cNvPr id="5" name="Footer Placeholder 4">
            <a:extLst>
              <a:ext uri="{FF2B5EF4-FFF2-40B4-BE49-F238E27FC236}">
                <a16:creationId xmlns:a16="http://schemas.microsoft.com/office/drawing/2014/main" id="{81732DB6-E15C-D1DB-BB24-DA669C6A6449}"/>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426777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86D7AC47-E579-E74B-8DC6-F536F0B56437}"/>
              </a:ext>
            </a:extLst>
          </p:cNvPr>
          <p:cNvSpPr>
            <a:spLocks noGrp="1" noChangeArrowheads="1"/>
          </p:cNvSpPr>
          <p:nvPr>
            <p:ph type="title"/>
          </p:nvPr>
        </p:nvSpPr>
        <p:spPr>
          <a:xfrm>
            <a:off x="1754149" y="211465"/>
            <a:ext cx="1101801" cy="215444"/>
          </a:xfrm>
        </p:spPr>
        <p:txBody>
          <a:bodyPr/>
          <a:lstStyle/>
          <a:p>
            <a:r>
              <a:rPr lang="en-US" altLang="en-US"/>
              <a:t>Median	</a:t>
            </a:r>
          </a:p>
        </p:txBody>
      </p:sp>
      <p:sp>
        <p:nvSpPr>
          <p:cNvPr id="82947" name="Rectangle 3">
            <a:extLst>
              <a:ext uri="{FF2B5EF4-FFF2-40B4-BE49-F238E27FC236}">
                <a16:creationId xmlns:a16="http://schemas.microsoft.com/office/drawing/2014/main" id="{7316C010-DF9A-934D-BBEC-B67A8E1D667D}"/>
              </a:ext>
            </a:extLst>
          </p:cNvPr>
          <p:cNvSpPr>
            <a:spLocks noGrp="1" noChangeArrowheads="1"/>
          </p:cNvSpPr>
          <p:nvPr>
            <p:ph type="body" idx="1"/>
          </p:nvPr>
        </p:nvSpPr>
        <p:spPr>
          <a:xfrm>
            <a:off x="171450" y="587375"/>
            <a:ext cx="4191000" cy="1643399"/>
          </a:xfrm>
        </p:spPr>
        <p:txBody>
          <a:bodyPr/>
          <a:lstStyle/>
          <a:p>
            <a:pPr>
              <a:lnSpc>
                <a:spcPct val="90000"/>
              </a:lnSpc>
            </a:pPr>
            <a:r>
              <a:rPr lang="en-US" dirty="0">
                <a:solidFill>
                  <a:srgbClr val="4A4A4A"/>
                </a:solidFill>
                <a:highlight>
                  <a:srgbClr val="FFFFFF"/>
                </a:highlight>
                <a:latin typeface="Open Sans" panose="020B0606030504020204" pitchFamily="34" charset="0"/>
              </a:rPr>
              <a:t>Measure of the central value of the sample set is called Median.</a:t>
            </a:r>
            <a:endParaRPr lang="en-US" altLang="en-US" dirty="0">
              <a:solidFill>
                <a:srgbClr val="4A4A4A"/>
              </a:solidFill>
              <a:highlight>
                <a:srgbClr val="FFFFFF"/>
              </a:highlight>
              <a:latin typeface="Open Sans" panose="020B0606030504020204" pitchFamily="34" charset="0"/>
            </a:endParaRPr>
          </a:p>
          <a:p>
            <a:pPr>
              <a:lnSpc>
                <a:spcPct val="90000"/>
              </a:lnSpc>
            </a:pPr>
            <a:endParaRPr lang="en-US" altLang="en-US" dirty="0">
              <a:solidFill>
                <a:srgbClr val="4A4A4A"/>
              </a:solidFill>
              <a:highlight>
                <a:srgbClr val="FFFFFF"/>
              </a:highlight>
              <a:latin typeface="Open Sans" panose="020B0606030504020204" pitchFamily="34" charset="0"/>
            </a:endParaRPr>
          </a:p>
          <a:p>
            <a:pPr>
              <a:lnSpc>
                <a:spcPct val="90000"/>
              </a:lnSpc>
            </a:pPr>
            <a:r>
              <a:rPr lang="en-US" altLang="en-US" dirty="0">
                <a:solidFill>
                  <a:srgbClr val="4A4A4A"/>
                </a:solidFill>
                <a:highlight>
                  <a:srgbClr val="FFFFFF"/>
                </a:highlight>
                <a:latin typeface="Open Sans" panose="020B0606030504020204" pitchFamily="34" charset="0"/>
              </a:rPr>
              <a:t>The middle value when a variable’s values are ranked in order; the point that divides a distribution into two equal halves.</a:t>
            </a:r>
          </a:p>
          <a:p>
            <a:pPr>
              <a:lnSpc>
                <a:spcPct val="90000"/>
              </a:lnSpc>
            </a:pPr>
            <a:endParaRPr lang="en-US" altLang="en-US" dirty="0">
              <a:solidFill>
                <a:srgbClr val="4A4A4A"/>
              </a:solidFill>
              <a:highlight>
                <a:srgbClr val="FFFFFF"/>
              </a:highlight>
              <a:latin typeface="Open Sans" panose="020B0606030504020204" pitchFamily="34" charset="0"/>
            </a:endParaRPr>
          </a:p>
          <a:p>
            <a:pPr>
              <a:lnSpc>
                <a:spcPct val="90000"/>
              </a:lnSpc>
            </a:pPr>
            <a:r>
              <a:rPr lang="en-US" altLang="en-US" dirty="0">
                <a:solidFill>
                  <a:srgbClr val="4A4A4A"/>
                </a:solidFill>
                <a:highlight>
                  <a:srgbClr val="FFFFFF"/>
                </a:highlight>
                <a:latin typeface="Open Sans" panose="020B0606030504020204" pitchFamily="34" charset="0"/>
              </a:rPr>
              <a:t>When data are listed in order, the median is the point at which 50% of the cases are above and 50% below it.</a:t>
            </a:r>
          </a:p>
          <a:p>
            <a:pPr>
              <a:lnSpc>
                <a:spcPct val="90000"/>
              </a:lnSpc>
            </a:pPr>
            <a:endParaRPr lang="en-US" altLang="en-US" dirty="0">
              <a:solidFill>
                <a:srgbClr val="4A4A4A"/>
              </a:solidFill>
              <a:highlight>
                <a:srgbClr val="FFFFFF"/>
              </a:highlight>
              <a:latin typeface="Open Sans" panose="020B0606030504020204" pitchFamily="34" charset="0"/>
            </a:endParaRPr>
          </a:p>
          <a:p>
            <a:pPr>
              <a:lnSpc>
                <a:spcPct val="90000"/>
              </a:lnSpc>
            </a:pPr>
            <a:r>
              <a:rPr lang="en-US" altLang="en-US" dirty="0">
                <a:solidFill>
                  <a:srgbClr val="4A4A4A"/>
                </a:solidFill>
                <a:highlight>
                  <a:srgbClr val="FFFFFF"/>
                </a:highlight>
                <a:latin typeface="Open Sans" panose="020B0606030504020204" pitchFamily="34" charset="0"/>
              </a:rPr>
              <a:t>The 50th percentile.</a:t>
            </a:r>
          </a:p>
          <a:p>
            <a:pPr>
              <a:lnSpc>
                <a:spcPct val="90000"/>
              </a:lnSpc>
              <a:buFont typeface="Wingdings" pitchFamily="2" charset="2"/>
              <a:buNone/>
            </a:pPr>
            <a:endParaRPr lang="en-US" altLang="en-US" sz="983" dirty="0"/>
          </a:p>
          <a:p>
            <a:pPr>
              <a:lnSpc>
                <a:spcPct val="90000"/>
              </a:lnSpc>
              <a:buFont typeface="Wingdings" pitchFamily="2" charset="2"/>
              <a:buNone/>
            </a:pPr>
            <a:r>
              <a:rPr lang="en-US" altLang="en-US" sz="983" dirty="0"/>
              <a:t> </a:t>
            </a:r>
          </a:p>
        </p:txBody>
      </p:sp>
      <p:pic>
        <p:nvPicPr>
          <p:cNvPr id="3" name="Picture 2">
            <a:extLst>
              <a:ext uri="{FF2B5EF4-FFF2-40B4-BE49-F238E27FC236}">
                <a16:creationId xmlns:a16="http://schemas.microsoft.com/office/drawing/2014/main" id="{F80CFFB4-B9A7-9DE4-9659-9F6126870C62}"/>
              </a:ext>
            </a:extLst>
          </p:cNvPr>
          <p:cNvPicPr>
            <a:picLocks noChangeAspect="1"/>
          </p:cNvPicPr>
          <p:nvPr/>
        </p:nvPicPr>
        <p:blipFill>
          <a:blip r:embed="rId3"/>
          <a:stretch>
            <a:fillRect/>
          </a:stretch>
        </p:blipFill>
        <p:spPr>
          <a:xfrm>
            <a:off x="1566498" y="2329347"/>
            <a:ext cx="1477101" cy="523140"/>
          </a:xfrm>
          <a:prstGeom prst="rect">
            <a:avLst/>
          </a:prstGeom>
        </p:spPr>
      </p:pic>
      <p:pic>
        <p:nvPicPr>
          <p:cNvPr id="4" name="Picture 3">
            <a:extLst>
              <a:ext uri="{FF2B5EF4-FFF2-40B4-BE49-F238E27FC236}">
                <a16:creationId xmlns:a16="http://schemas.microsoft.com/office/drawing/2014/main" id="{D5A8D748-4AB1-BD9F-0CAD-F9053D1176FE}"/>
              </a:ext>
            </a:extLst>
          </p:cNvPr>
          <p:cNvPicPr>
            <a:picLocks noChangeAspect="1"/>
          </p:cNvPicPr>
          <p:nvPr/>
        </p:nvPicPr>
        <p:blipFill>
          <a:blip r:embed="rId4"/>
          <a:stretch>
            <a:fillRect/>
          </a:stretch>
        </p:blipFill>
        <p:spPr>
          <a:xfrm>
            <a:off x="3237555" y="1687244"/>
            <a:ext cx="1002407" cy="1501775"/>
          </a:xfrm>
          <a:prstGeom prst="rect">
            <a:avLst/>
          </a:prstGeom>
        </p:spPr>
      </p:pic>
      <p:sp>
        <p:nvSpPr>
          <p:cNvPr id="5" name="Footer Placeholder 4">
            <a:extLst>
              <a:ext uri="{FF2B5EF4-FFF2-40B4-BE49-F238E27FC236}">
                <a16:creationId xmlns:a16="http://schemas.microsoft.com/office/drawing/2014/main" id="{E7FD26FB-C7EE-524C-FF14-B29231971A93}"/>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424693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5C430DD6-165A-6F46-8ACA-6D00C1D0A803}"/>
              </a:ext>
            </a:extLst>
          </p:cNvPr>
          <p:cNvSpPr>
            <a:spLocks noGrp="1" noChangeArrowheads="1"/>
          </p:cNvSpPr>
          <p:nvPr>
            <p:ph type="title"/>
          </p:nvPr>
        </p:nvSpPr>
        <p:spPr>
          <a:xfrm>
            <a:off x="1754149" y="211465"/>
            <a:ext cx="1101801" cy="215444"/>
          </a:xfrm>
        </p:spPr>
        <p:txBody>
          <a:bodyPr/>
          <a:lstStyle/>
          <a:p>
            <a:r>
              <a:rPr lang="en-US" altLang="en-US"/>
              <a:t>Median	</a:t>
            </a:r>
          </a:p>
        </p:txBody>
      </p:sp>
      <p:sp>
        <p:nvSpPr>
          <p:cNvPr id="86019" name="Rectangle 3">
            <a:extLst>
              <a:ext uri="{FF2B5EF4-FFF2-40B4-BE49-F238E27FC236}">
                <a16:creationId xmlns:a16="http://schemas.microsoft.com/office/drawing/2014/main" id="{672B9847-8F2F-0F43-A9E2-0F4F945219FE}"/>
              </a:ext>
            </a:extLst>
          </p:cNvPr>
          <p:cNvSpPr>
            <a:spLocks noGrp="1" noChangeArrowheads="1"/>
          </p:cNvSpPr>
          <p:nvPr>
            <p:ph type="body" idx="1"/>
          </p:nvPr>
        </p:nvSpPr>
        <p:spPr>
          <a:xfrm>
            <a:off x="139124" y="757609"/>
            <a:ext cx="3994726" cy="1862048"/>
          </a:xfrm>
        </p:spPr>
        <p:txBody>
          <a:bodyPr/>
          <a:lstStyle/>
          <a:p>
            <a:pPr marL="216084" indent="-216084">
              <a:buFont typeface="Wingdings" pitchFamily="2" charset="2"/>
              <a:buAutoNum type="arabicPeriod"/>
            </a:pPr>
            <a:r>
              <a:rPr lang="en-US" altLang="en-US" dirty="0"/>
              <a:t>The median is unaffected by outliers, making it a better measure of central tendency, better describing the “typical person” than the mean when data are skewed.</a:t>
            </a:r>
          </a:p>
          <a:p>
            <a:pPr marL="216084" indent="-216084">
              <a:buFont typeface="Wingdings" pitchFamily="2" charset="2"/>
              <a:buAutoNum type="arabicPeriod"/>
            </a:pPr>
            <a:endParaRPr lang="en-US" altLang="en-US" dirty="0"/>
          </a:p>
          <a:p>
            <a:pPr marL="216084" indent="-216084"/>
            <a:endParaRPr lang="en-US" altLang="en-US" dirty="0"/>
          </a:p>
        </p:txBody>
      </p:sp>
      <p:sp>
        <p:nvSpPr>
          <p:cNvPr id="86020" name="Freeform 4">
            <a:extLst>
              <a:ext uri="{FF2B5EF4-FFF2-40B4-BE49-F238E27FC236}">
                <a16:creationId xmlns:a16="http://schemas.microsoft.com/office/drawing/2014/main" id="{EB08D306-C387-2240-ABD1-9A028B615A9B}"/>
              </a:ext>
            </a:extLst>
          </p:cNvPr>
          <p:cNvSpPr>
            <a:spLocks/>
          </p:cNvSpPr>
          <p:nvPr/>
        </p:nvSpPr>
        <p:spPr bwMode="auto">
          <a:xfrm>
            <a:off x="704850" y="1730375"/>
            <a:ext cx="2737247" cy="326549"/>
          </a:xfrm>
          <a:custGeom>
            <a:avLst/>
            <a:gdLst>
              <a:gd name="T0" fmla="*/ 0 w 4560"/>
              <a:gd name="T1" fmla="*/ 496 h 544"/>
              <a:gd name="T2" fmla="*/ 240 w 4560"/>
              <a:gd name="T3" fmla="*/ 16 h 544"/>
              <a:gd name="T4" fmla="*/ 1104 w 4560"/>
              <a:gd name="T5" fmla="*/ 400 h 544"/>
              <a:gd name="T6" fmla="*/ 4560 w 4560"/>
              <a:gd name="T7" fmla="*/ 544 h 544"/>
            </a:gdLst>
            <a:ahLst/>
            <a:cxnLst>
              <a:cxn ang="0">
                <a:pos x="T0" y="T1"/>
              </a:cxn>
              <a:cxn ang="0">
                <a:pos x="T2" y="T3"/>
              </a:cxn>
              <a:cxn ang="0">
                <a:pos x="T4" y="T5"/>
              </a:cxn>
              <a:cxn ang="0">
                <a:pos x="T6" y="T7"/>
              </a:cxn>
            </a:cxnLst>
            <a:rect l="0" t="0" r="r" b="b"/>
            <a:pathLst>
              <a:path w="4560" h="544">
                <a:moveTo>
                  <a:pt x="0" y="496"/>
                </a:moveTo>
                <a:cubicBezTo>
                  <a:pt x="28" y="264"/>
                  <a:pt x="56" y="32"/>
                  <a:pt x="240" y="16"/>
                </a:cubicBezTo>
                <a:cubicBezTo>
                  <a:pt x="424" y="0"/>
                  <a:pt x="384" y="312"/>
                  <a:pt x="1104" y="400"/>
                </a:cubicBezTo>
                <a:cubicBezTo>
                  <a:pt x="1824" y="488"/>
                  <a:pt x="3984" y="520"/>
                  <a:pt x="4560" y="54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6021" name="Line 5">
            <a:extLst>
              <a:ext uri="{FF2B5EF4-FFF2-40B4-BE49-F238E27FC236}">
                <a16:creationId xmlns:a16="http://schemas.microsoft.com/office/drawing/2014/main" id="{6B77B2D9-01AC-084B-BC5A-C80439917A62}"/>
              </a:ext>
            </a:extLst>
          </p:cNvPr>
          <p:cNvSpPr>
            <a:spLocks noChangeShapeType="1"/>
          </p:cNvSpPr>
          <p:nvPr/>
        </p:nvSpPr>
        <p:spPr bwMode="auto">
          <a:xfrm>
            <a:off x="704850" y="2076132"/>
            <a:ext cx="27660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6022" name="AutoShape 6">
            <a:extLst>
              <a:ext uri="{FF2B5EF4-FFF2-40B4-BE49-F238E27FC236}">
                <a16:creationId xmlns:a16="http://schemas.microsoft.com/office/drawing/2014/main" id="{128CBA46-46EB-144D-B077-7BE4DC177774}"/>
              </a:ext>
            </a:extLst>
          </p:cNvPr>
          <p:cNvSpPr>
            <a:spLocks noChangeArrowheads="1"/>
          </p:cNvSpPr>
          <p:nvPr/>
        </p:nvSpPr>
        <p:spPr bwMode="auto">
          <a:xfrm>
            <a:off x="906541" y="2104945"/>
            <a:ext cx="201692" cy="144066"/>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681"/>
          </a:p>
        </p:txBody>
      </p:sp>
      <p:sp>
        <p:nvSpPr>
          <p:cNvPr id="86023" name="Text Box 7">
            <a:extLst>
              <a:ext uri="{FF2B5EF4-FFF2-40B4-BE49-F238E27FC236}">
                <a16:creationId xmlns:a16="http://schemas.microsoft.com/office/drawing/2014/main" id="{FD087E82-CCD9-C74C-B107-214A8E8175D6}"/>
              </a:ext>
            </a:extLst>
          </p:cNvPr>
          <p:cNvSpPr txBox="1">
            <a:spLocks noChangeArrowheads="1"/>
          </p:cNvSpPr>
          <p:nvPr/>
        </p:nvSpPr>
        <p:spPr bwMode="auto">
          <a:xfrm>
            <a:off x="531971" y="2104946"/>
            <a:ext cx="605076"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All of Us</a:t>
            </a:r>
          </a:p>
        </p:txBody>
      </p:sp>
      <p:sp>
        <p:nvSpPr>
          <p:cNvPr id="86024" name="Text Box 8">
            <a:extLst>
              <a:ext uri="{FF2B5EF4-FFF2-40B4-BE49-F238E27FC236}">
                <a16:creationId xmlns:a16="http://schemas.microsoft.com/office/drawing/2014/main" id="{EBC5B7A2-DE26-0546-9653-B63412D999E8}"/>
              </a:ext>
            </a:extLst>
          </p:cNvPr>
          <p:cNvSpPr txBox="1">
            <a:spLocks noChangeArrowheads="1"/>
          </p:cNvSpPr>
          <p:nvPr/>
        </p:nvSpPr>
        <p:spPr bwMode="auto">
          <a:xfrm>
            <a:off x="3067526" y="2098343"/>
            <a:ext cx="518636" cy="354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Bill Gates</a:t>
            </a:r>
          </a:p>
          <a:p>
            <a:pPr>
              <a:spcBef>
                <a:spcPct val="50000"/>
              </a:spcBef>
            </a:pPr>
            <a:r>
              <a:rPr lang="en-US" altLang="en-US" sz="681"/>
              <a:t>   outlier</a:t>
            </a:r>
          </a:p>
        </p:txBody>
      </p:sp>
      <p:sp>
        <p:nvSpPr>
          <p:cNvPr id="86025" name="Line 9">
            <a:extLst>
              <a:ext uri="{FF2B5EF4-FFF2-40B4-BE49-F238E27FC236}">
                <a16:creationId xmlns:a16="http://schemas.microsoft.com/office/drawing/2014/main" id="{ED4E2DD8-869D-1342-AF63-892810CDF8D0}"/>
              </a:ext>
            </a:extLst>
          </p:cNvPr>
          <p:cNvSpPr>
            <a:spLocks noChangeShapeType="1"/>
          </p:cNvSpPr>
          <p:nvPr/>
        </p:nvSpPr>
        <p:spPr bwMode="auto">
          <a:xfrm flipV="1">
            <a:off x="992981" y="1845627"/>
            <a:ext cx="0" cy="230505"/>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681"/>
          </a:p>
        </p:txBody>
      </p:sp>
      <p:sp>
        <p:nvSpPr>
          <p:cNvPr id="3" name="Footer Placeholder 2">
            <a:extLst>
              <a:ext uri="{FF2B5EF4-FFF2-40B4-BE49-F238E27FC236}">
                <a16:creationId xmlns:a16="http://schemas.microsoft.com/office/drawing/2014/main" id="{3A5CF2C3-861B-A0B4-49B6-AF3E95BE8140}"/>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592403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BB42E5A8-A150-5741-B72F-B7F9AE21D82B}"/>
              </a:ext>
            </a:extLst>
          </p:cNvPr>
          <p:cNvSpPr>
            <a:spLocks noGrp="1" noChangeArrowheads="1"/>
          </p:cNvSpPr>
          <p:nvPr>
            <p:ph type="title"/>
          </p:nvPr>
        </p:nvSpPr>
        <p:spPr>
          <a:xfrm>
            <a:off x="1754149" y="211465"/>
            <a:ext cx="1101801" cy="215444"/>
          </a:xfrm>
        </p:spPr>
        <p:txBody>
          <a:bodyPr/>
          <a:lstStyle/>
          <a:p>
            <a:r>
              <a:rPr lang="en-US" altLang="en-US"/>
              <a:t>Median</a:t>
            </a:r>
          </a:p>
        </p:txBody>
      </p:sp>
      <p:sp>
        <p:nvSpPr>
          <p:cNvPr id="87043" name="Rectangle 3">
            <a:extLst>
              <a:ext uri="{FF2B5EF4-FFF2-40B4-BE49-F238E27FC236}">
                <a16:creationId xmlns:a16="http://schemas.microsoft.com/office/drawing/2014/main" id="{B96D3C5D-3254-0C48-AC8D-B6F2A5AA5772}"/>
              </a:ext>
            </a:extLst>
          </p:cNvPr>
          <p:cNvSpPr>
            <a:spLocks noGrp="1" noChangeArrowheads="1"/>
          </p:cNvSpPr>
          <p:nvPr>
            <p:ph type="body" idx="1"/>
          </p:nvPr>
        </p:nvSpPr>
        <p:spPr>
          <a:xfrm>
            <a:off x="139124" y="757610"/>
            <a:ext cx="4223320" cy="1692771"/>
          </a:xfrm>
        </p:spPr>
        <p:txBody>
          <a:bodyPr/>
          <a:lstStyle/>
          <a:p>
            <a:pPr marL="216084" indent="-216084">
              <a:buFont typeface="Wingdings" pitchFamily="2" charset="2"/>
              <a:buAutoNum type="arabicPeriod" startAt="2"/>
            </a:pPr>
            <a:r>
              <a:rPr lang="en-US" altLang="en-US" dirty="0"/>
              <a:t>If the recorded values for a variable form a symmetric distribution, the median and mean are identical.</a:t>
            </a:r>
          </a:p>
          <a:p>
            <a:pPr marL="216084" indent="-216084">
              <a:buFont typeface="Wingdings" pitchFamily="2" charset="2"/>
              <a:buAutoNum type="arabicPeriod" startAt="2"/>
            </a:pPr>
            <a:r>
              <a:rPr lang="en-US" altLang="en-US" dirty="0"/>
              <a:t>In skewed data, the mean lies further toward the skew than the median.</a:t>
            </a:r>
          </a:p>
        </p:txBody>
      </p:sp>
      <p:sp>
        <p:nvSpPr>
          <p:cNvPr id="87044" name="Freeform 4">
            <a:extLst>
              <a:ext uri="{FF2B5EF4-FFF2-40B4-BE49-F238E27FC236}">
                <a16:creationId xmlns:a16="http://schemas.microsoft.com/office/drawing/2014/main" id="{5D16585A-1A22-2240-BC98-275AEBBCD0D5}"/>
              </a:ext>
            </a:extLst>
          </p:cNvPr>
          <p:cNvSpPr>
            <a:spLocks/>
          </p:cNvSpPr>
          <p:nvPr/>
        </p:nvSpPr>
        <p:spPr bwMode="auto">
          <a:xfrm>
            <a:off x="720328" y="1805410"/>
            <a:ext cx="749141" cy="466412"/>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7045" name="Freeform 5">
            <a:extLst>
              <a:ext uri="{FF2B5EF4-FFF2-40B4-BE49-F238E27FC236}">
                <a16:creationId xmlns:a16="http://schemas.microsoft.com/office/drawing/2014/main" id="{C7870C99-F205-A04A-9047-9AADA6EECAE7}"/>
              </a:ext>
            </a:extLst>
          </p:cNvPr>
          <p:cNvSpPr>
            <a:spLocks/>
          </p:cNvSpPr>
          <p:nvPr/>
        </p:nvSpPr>
        <p:spPr bwMode="auto">
          <a:xfrm>
            <a:off x="2074545" y="1730375"/>
            <a:ext cx="1584722" cy="541447"/>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7046" name="Line 6">
            <a:extLst>
              <a:ext uri="{FF2B5EF4-FFF2-40B4-BE49-F238E27FC236}">
                <a16:creationId xmlns:a16="http://schemas.microsoft.com/office/drawing/2014/main" id="{A26A9B0E-99CE-684C-86D2-5523756B28AE}"/>
              </a:ext>
            </a:extLst>
          </p:cNvPr>
          <p:cNvSpPr>
            <a:spLocks noChangeShapeType="1"/>
          </p:cNvSpPr>
          <p:nvPr/>
        </p:nvSpPr>
        <p:spPr bwMode="auto">
          <a:xfrm>
            <a:off x="720328" y="2300634"/>
            <a:ext cx="749141"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7047" name="Line 7">
            <a:extLst>
              <a:ext uri="{FF2B5EF4-FFF2-40B4-BE49-F238E27FC236}">
                <a16:creationId xmlns:a16="http://schemas.microsoft.com/office/drawing/2014/main" id="{6148AD2D-49A5-A44A-9E92-3A4E3FE67CA0}"/>
              </a:ext>
            </a:extLst>
          </p:cNvPr>
          <p:cNvSpPr>
            <a:spLocks noChangeShapeType="1"/>
          </p:cNvSpPr>
          <p:nvPr/>
        </p:nvSpPr>
        <p:spPr bwMode="auto">
          <a:xfrm>
            <a:off x="2074545" y="2300634"/>
            <a:ext cx="158472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7048" name="Line 8">
            <a:extLst>
              <a:ext uri="{FF2B5EF4-FFF2-40B4-BE49-F238E27FC236}">
                <a16:creationId xmlns:a16="http://schemas.microsoft.com/office/drawing/2014/main" id="{42D431DE-83F1-874E-8CDF-338917F5B4E2}"/>
              </a:ext>
            </a:extLst>
          </p:cNvPr>
          <p:cNvSpPr>
            <a:spLocks noChangeShapeType="1"/>
          </p:cNvSpPr>
          <p:nvPr/>
        </p:nvSpPr>
        <p:spPr bwMode="auto">
          <a:xfrm flipV="1">
            <a:off x="1066086" y="2300634"/>
            <a:ext cx="0" cy="11525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7049" name="Line 9">
            <a:extLst>
              <a:ext uri="{FF2B5EF4-FFF2-40B4-BE49-F238E27FC236}">
                <a16:creationId xmlns:a16="http://schemas.microsoft.com/office/drawing/2014/main" id="{7E630C8B-2608-084F-88A0-82F79E5ED3D1}"/>
              </a:ext>
            </a:extLst>
          </p:cNvPr>
          <p:cNvSpPr>
            <a:spLocks noChangeShapeType="1"/>
          </p:cNvSpPr>
          <p:nvPr/>
        </p:nvSpPr>
        <p:spPr bwMode="auto">
          <a:xfrm flipV="1">
            <a:off x="1066086" y="2358261"/>
            <a:ext cx="0" cy="201692"/>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7050" name="Text Box 10">
            <a:extLst>
              <a:ext uri="{FF2B5EF4-FFF2-40B4-BE49-F238E27FC236}">
                <a16:creationId xmlns:a16="http://schemas.microsoft.com/office/drawing/2014/main" id="{0ABC19BD-E040-BC4C-AA03-14B01AD0FA55}"/>
              </a:ext>
            </a:extLst>
          </p:cNvPr>
          <p:cNvSpPr txBox="1">
            <a:spLocks noChangeArrowheads="1"/>
          </p:cNvSpPr>
          <p:nvPr/>
        </p:nvSpPr>
        <p:spPr bwMode="auto">
          <a:xfrm>
            <a:off x="1123712" y="2300635"/>
            <a:ext cx="461010"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Mean</a:t>
            </a:r>
          </a:p>
        </p:txBody>
      </p:sp>
      <p:sp>
        <p:nvSpPr>
          <p:cNvPr id="87051" name="Text Box 11">
            <a:extLst>
              <a:ext uri="{FF2B5EF4-FFF2-40B4-BE49-F238E27FC236}">
                <a16:creationId xmlns:a16="http://schemas.microsoft.com/office/drawing/2014/main" id="{F7F25DE3-2C50-2148-BBA8-E361A897B95C}"/>
              </a:ext>
            </a:extLst>
          </p:cNvPr>
          <p:cNvSpPr txBox="1">
            <a:spLocks noChangeArrowheads="1"/>
          </p:cNvSpPr>
          <p:nvPr/>
        </p:nvSpPr>
        <p:spPr bwMode="auto">
          <a:xfrm>
            <a:off x="720328" y="2507729"/>
            <a:ext cx="489823"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Median</a:t>
            </a:r>
          </a:p>
        </p:txBody>
      </p:sp>
      <p:sp>
        <p:nvSpPr>
          <p:cNvPr id="87052" name="Line 12">
            <a:extLst>
              <a:ext uri="{FF2B5EF4-FFF2-40B4-BE49-F238E27FC236}">
                <a16:creationId xmlns:a16="http://schemas.microsoft.com/office/drawing/2014/main" id="{2597E86B-76D9-9940-866E-2C44D2033618}"/>
              </a:ext>
            </a:extLst>
          </p:cNvPr>
          <p:cNvSpPr>
            <a:spLocks noChangeShapeType="1"/>
          </p:cNvSpPr>
          <p:nvPr/>
        </p:nvSpPr>
        <p:spPr bwMode="auto">
          <a:xfrm flipV="1">
            <a:off x="2708434" y="2300634"/>
            <a:ext cx="0" cy="23050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7053" name="Line 13">
            <a:extLst>
              <a:ext uri="{FF2B5EF4-FFF2-40B4-BE49-F238E27FC236}">
                <a16:creationId xmlns:a16="http://schemas.microsoft.com/office/drawing/2014/main" id="{5294F4DF-4745-1C4F-B5D8-3F5F0101F649}"/>
              </a:ext>
            </a:extLst>
          </p:cNvPr>
          <p:cNvSpPr>
            <a:spLocks noChangeShapeType="1"/>
          </p:cNvSpPr>
          <p:nvPr/>
        </p:nvSpPr>
        <p:spPr bwMode="auto">
          <a:xfrm flipV="1">
            <a:off x="2391489" y="2300634"/>
            <a:ext cx="0" cy="230505"/>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7054" name="Text Box 14">
            <a:extLst>
              <a:ext uri="{FF2B5EF4-FFF2-40B4-BE49-F238E27FC236}">
                <a16:creationId xmlns:a16="http://schemas.microsoft.com/office/drawing/2014/main" id="{86B4B14B-250E-BE47-9C08-A6411A60A2CC}"/>
              </a:ext>
            </a:extLst>
          </p:cNvPr>
          <p:cNvSpPr txBox="1">
            <a:spLocks noChangeArrowheads="1"/>
          </p:cNvSpPr>
          <p:nvPr/>
        </p:nvSpPr>
        <p:spPr bwMode="auto">
          <a:xfrm>
            <a:off x="2823686" y="2300635"/>
            <a:ext cx="461010"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Mean</a:t>
            </a:r>
          </a:p>
        </p:txBody>
      </p:sp>
      <p:sp>
        <p:nvSpPr>
          <p:cNvPr id="87055" name="Text Box 15">
            <a:extLst>
              <a:ext uri="{FF2B5EF4-FFF2-40B4-BE49-F238E27FC236}">
                <a16:creationId xmlns:a16="http://schemas.microsoft.com/office/drawing/2014/main" id="{EDD2576C-AED5-224F-B612-B1E0E93419E0}"/>
              </a:ext>
            </a:extLst>
          </p:cNvPr>
          <p:cNvSpPr txBox="1">
            <a:spLocks noChangeArrowheads="1"/>
          </p:cNvSpPr>
          <p:nvPr/>
        </p:nvSpPr>
        <p:spPr bwMode="auto">
          <a:xfrm>
            <a:off x="2045732" y="2507729"/>
            <a:ext cx="489823"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Median</a:t>
            </a:r>
          </a:p>
        </p:txBody>
      </p:sp>
      <p:sp>
        <p:nvSpPr>
          <p:cNvPr id="87056" name="Text Box 16">
            <a:extLst>
              <a:ext uri="{FF2B5EF4-FFF2-40B4-BE49-F238E27FC236}">
                <a16:creationId xmlns:a16="http://schemas.microsoft.com/office/drawing/2014/main" id="{B6A366F1-32A4-E74C-B091-31EA04F58954}"/>
              </a:ext>
            </a:extLst>
          </p:cNvPr>
          <p:cNvSpPr txBox="1">
            <a:spLocks noChangeArrowheads="1"/>
          </p:cNvSpPr>
          <p:nvPr/>
        </p:nvSpPr>
        <p:spPr bwMode="auto">
          <a:xfrm>
            <a:off x="835581" y="1637933"/>
            <a:ext cx="720328" cy="2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907">
                <a:solidFill>
                  <a:schemeClr val="tx2"/>
                </a:solidFill>
                <a:latin typeface="Times New Roman" panose="02020603050405020304" pitchFamily="18" charset="0"/>
              </a:rPr>
              <a:t>Symmetric</a:t>
            </a:r>
          </a:p>
        </p:txBody>
      </p:sp>
      <p:sp>
        <p:nvSpPr>
          <p:cNvPr id="87057" name="Text Box 17">
            <a:extLst>
              <a:ext uri="{FF2B5EF4-FFF2-40B4-BE49-F238E27FC236}">
                <a16:creationId xmlns:a16="http://schemas.microsoft.com/office/drawing/2014/main" id="{3146392E-D4F6-B14B-BA5C-7A3702F0275C}"/>
              </a:ext>
            </a:extLst>
          </p:cNvPr>
          <p:cNvSpPr txBox="1">
            <a:spLocks noChangeArrowheads="1"/>
          </p:cNvSpPr>
          <p:nvPr/>
        </p:nvSpPr>
        <p:spPr bwMode="auto">
          <a:xfrm>
            <a:off x="2650808" y="1666746"/>
            <a:ext cx="720328" cy="2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907">
                <a:solidFill>
                  <a:schemeClr val="tx2"/>
                </a:solidFill>
                <a:latin typeface="Times New Roman" panose="02020603050405020304" pitchFamily="18" charset="0"/>
              </a:rPr>
              <a:t>Skewed</a:t>
            </a:r>
          </a:p>
        </p:txBody>
      </p:sp>
      <p:sp>
        <p:nvSpPr>
          <p:cNvPr id="3" name="Footer Placeholder 2">
            <a:extLst>
              <a:ext uri="{FF2B5EF4-FFF2-40B4-BE49-F238E27FC236}">
                <a16:creationId xmlns:a16="http://schemas.microsoft.com/office/drawing/2014/main" id="{3E3019F3-2C94-E6D2-E676-F28568EBDC96}"/>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64036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45F2D013-0060-0C41-A6F1-66E43F7B91AD}"/>
              </a:ext>
            </a:extLst>
          </p:cNvPr>
          <p:cNvSpPr>
            <a:spLocks noGrp="1" noChangeArrowheads="1"/>
          </p:cNvSpPr>
          <p:nvPr>
            <p:ph type="title"/>
          </p:nvPr>
        </p:nvSpPr>
        <p:spPr>
          <a:xfrm>
            <a:off x="1754149" y="211465"/>
            <a:ext cx="1101801" cy="215444"/>
          </a:xfrm>
        </p:spPr>
        <p:txBody>
          <a:bodyPr/>
          <a:lstStyle/>
          <a:p>
            <a:r>
              <a:rPr lang="en-US" altLang="en-US"/>
              <a:t>Mode	</a:t>
            </a:r>
          </a:p>
        </p:txBody>
      </p:sp>
      <p:sp>
        <p:nvSpPr>
          <p:cNvPr id="88067" name="Rectangle 3">
            <a:extLst>
              <a:ext uri="{FF2B5EF4-FFF2-40B4-BE49-F238E27FC236}">
                <a16:creationId xmlns:a16="http://schemas.microsoft.com/office/drawing/2014/main" id="{41931509-5022-924F-B7E5-478B1EB682C6}"/>
              </a:ext>
            </a:extLst>
          </p:cNvPr>
          <p:cNvSpPr>
            <a:spLocks noGrp="1" noChangeArrowheads="1"/>
          </p:cNvSpPr>
          <p:nvPr>
            <p:ph type="body" idx="1"/>
          </p:nvPr>
        </p:nvSpPr>
        <p:spPr>
          <a:xfrm>
            <a:off x="399173" y="2768260"/>
            <a:ext cx="4147126" cy="338554"/>
          </a:xfrm>
        </p:spPr>
        <p:txBody>
          <a:bodyPr/>
          <a:lstStyle/>
          <a:p>
            <a:pPr>
              <a:buFont typeface="Wingdings" pitchFamily="2" charset="2"/>
              <a:buNone/>
            </a:pPr>
            <a:endParaRPr lang="en-US" altLang="en-US" i="1" dirty="0"/>
          </a:p>
          <a:p>
            <a:pPr>
              <a:buFont typeface="Wingdings" pitchFamily="2" charset="2"/>
              <a:buNone/>
            </a:pPr>
            <a:r>
              <a:rPr lang="en-US" altLang="en-US" i="1" dirty="0"/>
              <a:t>BTW, It is possible to have more than one mode!</a:t>
            </a:r>
            <a:endParaRPr lang="en-US" altLang="en-US" dirty="0"/>
          </a:p>
        </p:txBody>
      </p:sp>
      <p:pic>
        <p:nvPicPr>
          <p:cNvPr id="3" name="Picture 2">
            <a:extLst>
              <a:ext uri="{FF2B5EF4-FFF2-40B4-BE49-F238E27FC236}">
                <a16:creationId xmlns:a16="http://schemas.microsoft.com/office/drawing/2014/main" id="{673D1D5B-11FE-C4B4-17AC-2055E5E2406E}"/>
              </a:ext>
            </a:extLst>
          </p:cNvPr>
          <p:cNvPicPr>
            <a:picLocks noChangeAspect="1"/>
          </p:cNvPicPr>
          <p:nvPr/>
        </p:nvPicPr>
        <p:blipFill>
          <a:blip r:embed="rId3"/>
          <a:stretch>
            <a:fillRect/>
          </a:stretch>
        </p:blipFill>
        <p:spPr>
          <a:xfrm>
            <a:off x="286925" y="709458"/>
            <a:ext cx="3294243" cy="1945530"/>
          </a:xfrm>
          <a:prstGeom prst="rect">
            <a:avLst/>
          </a:prstGeom>
        </p:spPr>
      </p:pic>
      <p:pic>
        <p:nvPicPr>
          <p:cNvPr id="4" name="Picture 3">
            <a:extLst>
              <a:ext uri="{FF2B5EF4-FFF2-40B4-BE49-F238E27FC236}">
                <a16:creationId xmlns:a16="http://schemas.microsoft.com/office/drawing/2014/main" id="{F1DCED14-F786-1BFD-B0CE-661D3EE31684}"/>
              </a:ext>
            </a:extLst>
          </p:cNvPr>
          <p:cNvPicPr>
            <a:picLocks noChangeAspect="1"/>
          </p:cNvPicPr>
          <p:nvPr/>
        </p:nvPicPr>
        <p:blipFill>
          <a:blip r:embed="rId4"/>
          <a:stretch>
            <a:fillRect/>
          </a:stretch>
        </p:blipFill>
        <p:spPr>
          <a:xfrm>
            <a:off x="2762251" y="1195207"/>
            <a:ext cx="1701334" cy="932404"/>
          </a:xfrm>
          <a:prstGeom prst="rect">
            <a:avLst/>
          </a:prstGeom>
        </p:spPr>
      </p:pic>
      <p:sp>
        <p:nvSpPr>
          <p:cNvPr id="5" name="Footer Placeholder 4">
            <a:extLst>
              <a:ext uri="{FF2B5EF4-FFF2-40B4-BE49-F238E27FC236}">
                <a16:creationId xmlns:a16="http://schemas.microsoft.com/office/drawing/2014/main" id="{DE6606AE-AFC0-F42C-AB78-F58162AFE361}"/>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228412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F1BE053-96CA-9548-874C-9AB5DF4D5D7C}"/>
              </a:ext>
            </a:extLst>
          </p:cNvPr>
          <p:cNvSpPr>
            <a:spLocks noGrp="1" noChangeArrowheads="1"/>
          </p:cNvSpPr>
          <p:nvPr>
            <p:ph type="title"/>
          </p:nvPr>
        </p:nvSpPr>
        <p:spPr>
          <a:xfrm>
            <a:off x="1754149" y="211465"/>
            <a:ext cx="1101801" cy="215444"/>
          </a:xfrm>
        </p:spPr>
        <p:txBody>
          <a:bodyPr/>
          <a:lstStyle/>
          <a:p>
            <a:r>
              <a:rPr lang="en-US" altLang="en-US"/>
              <a:t>Mode</a:t>
            </a:r>
          </a:p>
        </p:txBody>
      </p:sp>
      <p:sp>
        <p:nvSpPr>
          <p:cNvPr id="89091" name="Rectangle 3">
            <a:extLst>
              <a:ext uri="{FF2B5EF4-FFF2-40B4-BE49-F238E27FC236}">
                <a16:creationId xmlns:a16="http://schemas.microsoft.com/office/drawing/2014/main" id="{4575B157-116F-D545-ABEE-B0317F7E6556}"/>
              </a:ext>
            </a:extLst>
          </p:cNvPr>
          <p:cNvSpPr>
            <a:spLocks noGrp="1" noChangeArrowheads="1"/>
          </p:cNvSpPr>
          <p:nvPr>
            <p:ph type="body" idx="1"/>
          </p:nvPr>
        </p:nvSpPr>
        <p:spPr>
          <a:xfrm>
            <a:off x="139124" y="757610"/>
            <a:ext cx="4070926" cy="1704762"/>
          </a:xfrm>
        </p:spPr>
        <p:txBody>
          <a:bodyPr/>
          <a:lstStyle/>
          <a:p>
            <a:pPr marL="216084" indent="-216084">
              <a:buFont typeface="Wingdings" pitchFamily="2" charset="2"/>
              <a:buAutoNum type="arabicPeriod"/>
            </a:pPr>
            <a:r>
              <a:rPr lang="en-US" altLang="en-US" sz="907" dirty="0"/>
              <a:t>It may give you the most likely experience rather than the “typical” or “central” experience.</a:t>
            </a:r>
          </a:p>
          <a:p>
            <a:pPr marL="216084" indent="-216084">
              <a:buFont typeface="Wingdings" pitchFamily="2" charset="2"/>
              <a:buAutoNum type="arabicPeriod"/>
            </a:pPr>
            <a:r>
              <a:rPr lang="en-US" altLang="en-US" sz="907" dirty="0"/>
              <a:t>In symmetric distributions, the mean, median, and mode are the same.</a:t>
            </a:r>
          </a:p>
          <a:p>
            <a:pPr marL="216084" indent="-216084">
              <a:buFont typeface="Wingdings" pitchFamily="2" charset="2"/>
              <a:buAutoNum type="arabicPeriod"/>
            </a:pPr>
            <a:r>
              <a:rPr lang="en-US" altLang="en-US" sz="907" dirty="0"/>
              <a:t>In skewed data, the mean and median lie further toward the skew than the mode.</a:t>
            </a:r>
          </a:p>
          <a:p>
            <a:pPr marL="216084" indent="-216084">
              <a:buFont typeface="Wingdings" pitchFamily="2" charset="2"/>
              <a:buAutoNum type="arabicPeriod"/>
            </a:pPr>
            <a:endParaRPr lang="en-US" altLang="en-US" dirty="0"/>
          </a:p>
        </p:txBody>
      </p:sp>
      <p:sp>
        <p:nvSpPr>
          <p:cNvPr id="89092" name="Line 4">
            <a:extLst>
              <a:ext uri="{FF2B5EF4-FFF2-40B4-BE49-F238E27FC236}">
                <a16:creationId xmlns:a16="http://schemas.microsoft.com/office/drawing/2014/main" id="{63B5768A-527C-4144-9D55-22CAFFFDBC89}"/>
              </a:ext>
            </a:extLst>
          </p:cNvPr>
          <p:cNvSpPr>
            <a:spLocks noChangeShapeType="1"/>
          </p:cNvSpPr>
          <p:nvPr/>
        </p:nvSpPr>
        <p:spPr bwMode="auto">
          <a:xfrm flipV="1">
            <a:off x="1066086" y="2681208"/>
            <a:ext cx="0" cy="11525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9093" name="Line 5">
            <a:extLst>
              <a:ext uri="{FF2B5EF4-FFF2-40B4-BE49-F238E27FC236}">
                <a16:creationId xmlns:a16="http://schemas.microsoft.com/office/drawing/2014/main" id="{B4613291-F393-2C40-B1E9-A0BAE45BECA6}"/>
              </a:ext>
            </a:extLst>
          </p:cNvPr>
          <p:cNvSpPr>
            <a:spLocks noChangeShapeType="1"/>
          </p:cNvSpPr>
          <p:nvPr/>
        </p:nvSpPr>
        <p:spPr bwMode="auto">
          <a:xfrm flipV="1">
            <a:off x="1066086" y="2738834"/>
            <a:ext cx="0" cy="201692"/>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9094" name="Text Box 6">
            <a:extLst>
              <a:ext uri="{FF2B5EF4-FFF2-40B4-BE49-F238E27FC236}">
                <a16:creationId xmlns:a16="http://schemas.microsoft.com/office/drawing/2014/main" id="{1371D006-BBBC-2D43-BCCD-2F09A67C39E1}"/>
              </a:ext>
            </a:extLst>
          </p:cNvPr>
          <p:cNvSpPr txBox="1">
            <a:spLocks noChangeArrowheads="1"/>
          </p:cNvSpPr>
          <p:nvPr/>
        </p:nvSpPr>
        <p:spPr bwMode="auto">
          <a:xfrm>
            <a:off x="662702" y="2767648"/>
            <a:ext cx="489823"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Median</a:t>
            </a:r>
          </a:p>
        </p:txBody>
      </p:sp>
      <p:sp>
        <p:nvSpPr>
          <p:cNvPr id="89095" name="Text Box 7">
            <a:extLst>
              <a:ext uri="{FF2B5EF4-FFF2-40B4-BE49-F238E27FC236}">
                <a16:creationId xmlns:a16="http://schemas.microsoft.com/office/drawing/2014/main" id="{17E9EAD6-8268-4F4A-9EA0-04E9E8880204}"/>
              </a:ext>
            </a:extLst>
          </p:cNvPr>
          <p:cNvSpPr txBox="1">
            <a:spLocks noChangeArrowheads="1"/>
          </p:cNvSpPr>
          <p:nvPr/>
        </p:nvSpPr>
        <p:spPr bwMode="auto">
          <a:xfrm>
            <a:off x="1123712" y="2681209"/>
            <a:ext cx="461010"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Mean</a:t>
            </a:r>
          </a:p>
        </p:txBody>
      </p:sp>
      <p:sp>
        <p:nvSpPr>
          <p:cNvPr id="89096" name="Line 8">
            <a:extLst>
              <a:ext uri="{FF2B5EF4-FFF2-40B4-BE49-F238E27FC236}">
                <a16:creationId xmlns:a16="http://schemas.microsoft.com/office/drawing/2014/main" id="{D6FF964A-BD1B-854F-A5C4-C05728C90BF2}"/>
              </a:ext>
            </a:extLst>
          </p:cNvPr>
          <p:cNvSpPr>
            <a:spLocks noChangeShapeType="1"/>
          </p:cNvSpPr>
          <p:nvPr/>
        </p:nvSpPr>
        <p:spPr bwMode="auto">
          <a:xfrm>
            <a:off x="720328" y="2681208"/>
            <a:ext cx="749141"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9097" name="Line 9">
            <a:extLst>
              <a:ext uri="{FF2B5EF4-FFF2-40B4-BE49-F238E27FC236}">
                <a16:creationId xmlns:a16="http://schemas.microsoft.com/office/drawing/2014/main" id="{D0490443-CDF4-E849-823E-516DE83D2E27}"/>
              </a:ext>
            </a:extLst>
          </p:cNvPr>
          <p:cNvSpPr>
            <a:spLocks noChangeShapeType="1"/>
          </p:cNvSpPr>
          <p:nvPr/>
        </p:nvSpPr>
        <p:spPr bwMode="auto">
          <a:xfrm>
            <a:off x="2074545" y="2681208"/>
            <a:ext cx="158472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9098" name="Text Box 10">
            <a:extLst>
              <a:ext uri="{FF2B5EF4-FFF2-40B4-BE49-F238E27FC236}">
                <a16:creationId xmlns:a16="http://schemas.microsoft.com/office/drawing/2014/main" id="{AFEE17AE-7236-FA42-9FA0-A53F16EE0562}"/>
              </a:ext>
            </a:extLst>
          </p:cNvPr>
          <p:cNvSpPr txBox="1">
            <a:spLocks noChangeArrowheads="1"/>
          </p:cNvSpPr>
          <p:nvPr/>
        </p:nvSpPr>
        <p:spPr bwMode="auto">
          <a:xfrm>
            <a:off x="2333863" y="2888303"/>
            <a:ext cx="489823"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Median</a:t>
            </a:r>
          </a:p>
        </p:txBody>
      </p:sp>
      <p:sp>
        <p:nvSpPr>
          <p:cNvPr id="89099" name="Text Box 11">
            <a:extLst>
              <a:ext uri="{FF2B5EF4-FFF2-40B4-BE49-F238E27FC236}">
                <a16:creationId xmlns:a16="http://schemas.microsoft.com/office/drawing/2014/main" id="{9715B7C8-3D94-5C4D-81D4-26E6EE1F1F54}"/>
              </a:ext>
            </a:extLst>
          </p:cNvPr>
          <p:cNvSpPr txBox="1">
            <a:spLocks noChangeArrowheads="1"/>
          </p:cNvSpPr>
          <p:nvPr/>
        </p:nvSpPr>
        <p:spPr bwMode="auto">
          <a:xfrm>
            <a:off x="2679621" y="2888303"/>
            <a:ext cx="461010"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Mean</a:t>
            </a:r>
          </a:p>
        </p:txBody>
      </p:sp>
      <p:sp>
        <p:nvSpPr>
          <p:cNvPr id="89100" name="Line 12">
            <a:extLst>
              <a:ext uri="{FF2B5EF4-FFF2-40B4-BE49-F238E27FC236}">
                <a16:creationId xmlns:a16="http://schemas.microsoft.com/office/drawing/2014/main" id="{AEB10916-CD0C-F84E-A61C-616284664B33}"/>
              </a:ext>
            </a:extLst>
          </p:cNvPr>
          <p:cNvSpPr>
            <a:spLocks noChangeShapeType="1"/>
          </p:cNvSpPr>
          <p:nvPr/>
        </p:nvSpPr>
        <p:spPr bwMode="auto">
          <a:xfrm flipV="1">
            <a:off x="2420303" y="2681208"/>
            <a:ext cx="0" cy="230505"/>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9101" name="Line 13">
            <a:extLst>
              <a:ext uri="{FF2B5EF4-FFF2-40B4-BE49-F238E27FC236}">
                <a16:creationId xmlns:a16="http://schemas.microsoft.com/office/drawing/2014/main" id="{BDC650BE-C0CC-EA49-88ED-3C275B75E270}"/>
              </a:ext>
            </a:extLst>
          </p:cNvPr>
          <p:cNvSpPr>
            <a:spLocks noChangeShapeType="1"/>
          </p:cNvSpPr>
          <p:nvPr/>
        </p:nvSpPr>
        <p:spPr bwMode="auto">
          <a:xfrm flipV="1">
            <a:off x="2708434" y="2681208"/>
            <a:ext cx="0" cy="23050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9102" name="Line 14">
            <a:extLst>
              <a:ext uri="{FF2B5EF4-FFF2-40B4-BE49-F238E27FC236}">
                <a16:creationId xmlns:a16="http://schemas.microsoft.com/office/drawing/2014/main" id="{0B0550B2-093D-0D49-9625-17FE5709CAE9}"/>
              </a:ext>
            </a:extLst>
          </p:cNvPr>
          <p:cNvSpPr>
            <a:spLocks noChangeShapeType="1"/>
          </p:cNvSpPr>
          <p:nvPr/>
        </p:nvSpPr>
        <p:spPr bwMode="auto">
          <a:xfrm flipV="1">
            <a:off x="1066086" y="2825274"/>
            <a:ext cx="0" cy="201692"/>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9103" name="Text Box 15">
            <a:extLst>
              <a:ext uri="{FF2B5EF4-FFF2-40B4-BE49-F238E27FC236}">
                <a16:creationId xmlns:a16="http://schemas.microsoft.com/office/drawing/2014/main" id="{13F4EA86-8864-C141-B61E-A8CFE4873BE2}"/>
              </a:ext>
            </a:extLst>
          </p:cNvPr>
          <p:cNvSpPr txBox="1">
            <a:spLocks noChangeArrowheads="1"/>
          </p:cNvSpPr>
          <p:nvPr/>
        </p:nvSpPr>
        <p:spPr bwMode="auto">
          <a:xfrm>
            <a:off x="1094899" y="2888303"/>
            <a:ext cx="374571" cy="301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Mode</a:t>
            </a:r>
          </a:p>
        </p:txBody>
      </p:sp>
      <p:sp>
        <p:nvSpPr>
          <p:cNvPr id="89104" name="Line 16">
            <a:extLst>
              <a:ext uri="{FF2B5EF4-FFF2-40B4-BE49-F238E27FC236}">
                <a16:creationId xmlns:a16="http://schemas.microsoft.com/office/drawing/2014/main" id="{685249C6-5472-1F4C-BA3B-EF5B51802305}"/>
              </a:ext>
            </a:extLst>
          </p:cNvPr>
          <p:cNvSpPr>
            <a:spLocks noChangeShapeType="1"/>
          </p:cNvSpPr>
          <p:nvPr/>
        </p:nvSpPr>
        <p:spPr bwMode="auto">
          <a:xfrm flipV="1">
            <a:off x="2276237" y="2681208"/>
            <a:ext cx="0" cy="259318"/>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9105" name="Text Box 17">
            <a:extLst>
              <a:ext uri="{FF2B5EF4-FFF2-40B4-BE49-F238E27FC236}">
                <a16:creationId xmlns:a16="http://schemas.microsoft.com/office/drawing/2014/main" id="{3E7E7169-231D-D24B-B878-46C9A8359EBD}"/>
              </a:ext>
            </a:extLst>
          </p:cNvPr>
          <p:cNvSpPr txBox="1">
            <a:spLocks noChangeArrowheads="1"/>
          </p:cNvSpPr>
          <p:nvPr/>
        </p:nvSpPr>
        <p:spPr bwMode="auto">
          <a:xfrm>
            <a:off x="2045732" y="2888303"/>
            <a:ext cx="374571" cy="301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Mode</a:t>
            </a:r>
          </a:p>
        </p:txBody>
      </p:sp>
      <p:sp>
        <p:nvSpPr>
          <p:cNvPr id="89106" name="Freeform 18">
            <a:extLst>
              <a:ext uri="{FF2B5EF4-FFF2-40B4-BE49-F238E27FC236}">
                <a16:creationId xmlns:a16="http://schemas.microsoft.com/office/drawing/2014/main" id="{450C156C-564B-5047-BE65-7DFBB2BB5DC7}"/>
              </a:ext>
            </a:extLst>
          </p:cNvPr>
          <p:cNvSpPr>
            <a:spLocks/>
          </p:cNvSpPr>
          <p:nvPr/>
        </p:nvSpPr>
        <p:spPr bwMode="auto">
          <a:xfrm>
            <a:off x="2074545" y="2110949"/>
            <a:ext cx="1584722" cy="541447"/>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9107" name="Freeform 19">
            <a:extLst>
              <a:ext uri="{FF2B5EF4-FFF2-40B4-BE49-F238E27FC236}">
                <a16:creationId xmlns:a16="http://schemas.microsoft.com/office/drawing/2014/main" id="{6F906A34-3A5C-0B40-B1A6-2D69FDD41655}"/>
              </a:ext>
            </a:extLst>
          </p:cNvPr>
          <p:cNvSpPr>
            <a:spLocks/>
          </p:cNvSpPr>
          <p:nvPr/>
        </p:nvSpPr>
        <p:spPr bwMode="auto">
          <a:xfrm>
            <a:off x="720328" y="2185983"/>
            <a:ext cx="749141" cy="466412"/>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89108" name="Text Box 20">
            <a:extLst>
              <a:ext uri="{FF2B5EF4-FFF2-40B4-BE49-F238E27FC236}">
                <a16:creationId xmlns:a16="http://schemas.microsoft.com/office/drawing/2014/main" id="{BF1A4335-0208-2A43-82ED-C35E787C9405}"/>
              </a:ext>
            </a:extLst>
          </p:cNvPr>
          <p:cNvSpPr txBox="1">
            <a:spLocks noChangeArrowheads="1"/>
          </p:cNvSpPr>
          <p:nvPr/>
        </p:nvSpPr>
        <p:spPr bwMode="auto">
          <a:xfrm>
            <a:off x="835581" y="2018506"/>
            <a:ext cx="720328" cy="2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907">
                <a:solidFill>
                  <a:schemeClr val="tx2"/>
                </a:solidFill>
                <a:latin typeface="Times New Roman" panose="02020603050405020304" pitchFamily="18" charset="0"/>
              </a:rPr>
              <a:t>Symmetric</a:t>
            </a:r>
          </a:p>
        </p:txBody>
      </p:sp>
      <p:sp>
        <p:nvSpPr>
          <p:cNvPr id="89109" name="Text Box 21">
            <a:extLst>
              <a:ext uri="{FF2B5EF4-FFF2-40B4-BE49-F238E27FC236}">
                <a16:creationId xmlns:a16="http://schemas.microsoft.com/office/drawing/2014/main" id="{81464215-2571-8741-81BC-0070832F90A4}"/>
              </a:ext>
            </a:extLst>
          </p:cNvPr>
          <p:cNvSpPr txBox="1">
            <a:spLocks noChangeArrowheads="1"/>
          </p:cNvSpPr>
          <p:nvPr/>
        </p:nvSpPr>
        <p:spPr bwMode="auto">
          <a:xfrm>
            <a:off x="2650808" y="2047320"/>
            <a:ext cx="720328" cy="2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907">
                <a:solidFill>
                  <a:schemeClr val="tx2"/>
                </a:solidFill>
                <a:latin typeface="Times New Roman" panose="02020603050405020304" pitchFamily="18" charset="0"/>
              </a:rPr>
              <a:t>Skewed</a:t>
            </a:r>
          </a:p>
        </p:txBody>
      </p:sp>
      <p:sp>
        <p:nvSpPr>
          <p:cNvPr id="3" name="Footer Placeholder 2">
            <a:extLst>
              <a:ext uri="{FF2B5EF4-FFF2-40B4-BE49-F238E27FC236}">
                <a16:creationId xmlns:a16="http://schemas.microsoft.com/office/drawing/2014/main" id="{EE84C0FC-4B2D-F743-A476-7E7E492AA8EA}"/>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496199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22256B8-EF10-F948-93E3-0E5BA2B33F2E}"/>
              </a:ext>
            </a:extLst>
          </p:cNvPr>
          <p:cNvSpPr>
            <a:spLocks noGrp="1" noChangeArrowheads="1"/>
          </p:cNvSpPr>
          <p:nvPr>
            <p:ph type="title"/>
          </p:nvPr>
        </p:nvSpPr>
        <p:spPr>
          <a:xfrm>
            <a:off x="1754149" y="211465"/>
            <a:ext cx="1101801" cy="430887"/>
          </a:xfrm>
        </p:spPr>
        <p:txBody>
          <a:bodyPr/>
          <a:lstStyle/>
          <a:p>
            <a:r>
              <a:rPr lang="en-US" altLang="en-US"/>
              <a:t>Descriptive Statistics	</a:t>
            </a:r>
          </a:p>
        </p:txBody>
      </p:sp>
      <p:sp>
        <p:nvSpPr>
          <p:cNvPr id="90115" name="Rectangle 3">
            <a:extLst>
              <a:ext uri="{FF2B5EF4-FFF2-40B4-BE49-F238E27FC236}">
                <a16:creationId xmlns:a16="http://schemas.microsoft.com/office/drawing/2014/main" id="{C86FB40B-90E8-554A-881B-EFEC4635C4EA}"/>
              </a:ext>
            </a:extLst>
          </p:cNvPr>
          <p:cNvSpPr>
            <a:spLocks noGrp="1" noChangeArrowheads="1"/>
          </p:cNvSpPr>
          <p:nvPr>
            <p:ph type="body" idx="1"/>
          </p:nvPr>
        </p:nvSpPr>
        <p:spPr/>
        <p:txBody>
          <a:bodyPr>
            <a:normAutofit/>
          </a:bodyPr>
          <a:lstStyle/>
          <a:p>
            <a:pPr>
              <a:lnSpc>
                <a:spcPct val="80000"/>
              </a:lnSpc>
              <a:buFont typeface="Wingdings" pitchFamily="2" charset="2"/>
              <a:buNone/>
            </a:pPr>
            <a:r>
              <a:rPr lang="en-US" altLang="en-US" sz="1000" dirty="0">
                <a:latin typeface="+mj-lt"/>
              </a:rPr>
              <a:t>Summarizing Data:</a:t>
            </a:r>
          </a:p>
          <a:p>
            <a:pPr>
              <a:lnSpc>
                <a:spcPct val="80000"/>
              </a:lnSpc>
            </a:pPr>
            <a:endParaRPr lang="en-US" altLang="en-US" sz="1000" dirty="0">
              <a:latin typeface="+mj-lt"/>
            </a:endParaRPr>
          </a:p>
          <a:p>
            <a:pPr lvl="1">
              <a:lnSpc>
                <a:spcPct val="80000"/>
              </a:lnSpc>
              <a:buFont typeface="Wingdings" pitchFamily="2" charset="2"/>
              <a:buChar char="ü"/>
            </a:pPr>
            <a:r>
              <a:rPr lang="en-US" altLang="en-US" sz="1000" dirty="0">
                <a:latin typeface="+mj-lt"/>
              </a:rPr>
              <a:t>Central Tendency (or Groups’ “Middle Values”)</a:t>
            </a:r>
          </a:p>
          <a:p>
            <a:pPr lvl="2">
              <a:lnSpc>
                <a:spcPct val="80000"/>
              </a:lnSpc>
              <a:buFont typeface="Wingdings" pitchFamily="2" charset="2"/>
              <a:buChar char="ü"/>
            </a:pPr>
            <a:r>
              <a:rPr lang="en-US" altLang="en-US" sz="1000" dirty="0">
                <a:latin typeface="+mj-lt"/>
              </a:rPr>
              <a:t>Mean</a:t>
            </a:r>
          </a:p>
          <a:p>
            <a:pPr lvl="2">
              <a:lnSpc>
                <a:spcPct val="80000"/>
              </a:lnSpc>
              <a:buFont typeface="Wingdings" pitchFamily="2" charset="2"/>
              <a:buChar char="ü"/>
            </a:pPr>
            <a:r>
              <a:rPr lang="en-US" altLang="en-US" sz="1000" dirty="0">
                <a:latin typeface="+mj-lt"/>
              </a:rPr>
              <a:t>Median</a:t>
            </a:r>
          </a:p>
          <a:p>
            <a:pPr lvl="2">
              <a:lnSpc>
                <a:spcPct val="80000"/>
              </a:lnSpc>
              <a:buFont typeface="Wingdings" pitchFamily="2" charset="2"/>
              <a:buChar char="ü"/>
            </a:pPr>
            <a:r>
              <a:rPr lang="en-US" altLang="en-US" sz="1000" dirty="0">
                <a:latin typeface="+mj-lt"/>
              </a:rPr>
              <a:t>Mode</a:t>
            </a:r>
          </a:p>
          <a:p>
            <a:pPr marL="207441" lvl="2">
              <a:lnSpc>
                <a:spcPct val="80000"/>
              </a:lnSpc>
            </a:pPr>
            <a:r>
              <a:rPr lang="en-US" altLang="en-US" sz="1000" dirty="0">
                <a:latin typeface="+mj-lt"/>
                <a:hlinkClick r:id="rId3"/>
              </a:rPr>
              <a:t>https://repl.it/@DrMalak/CentralTendencies</a:t>
            </a:r>
            <a:endParaRPr lang="en-US" altLang="en-US" sz="1000" dirty="0">
              <a:latin typeface="+mj-lt"/>
            </a:endParaRPr>
          </a:p>
          <a:p>
            <a:pPr marL="207441" lvl="2">
              <a:lnSpc>
                <a:spcPct val="80000"/>
              </a:lnSpc>
            </a:pPr>
            <a:endParaRPr lang="en-US" altLang="en-US" sz="1000" dirty="0">
              <a:latin typeface="+mj-lt"/>
            </a:endParaRPr>
          </a:p>
          <a:p>
            <a:pPr marL="207441" lvl="2">
              <a:lnSpc>
                <a:spcPct val="80000"/>
              </a:lnSpc>
            </a:pPr>
            <a:endParaRPr lang="en-US" altLang="en-US" sz="1000" dirty="0">
              <a:latin typeface="+mj-lt"/>
            </a:endParaRPr>
          </a:p>
          <a:p>
            <a:pPr lvl="2">
              <a:lnSpc>
                <a:spcPct val="80000"/>
              </a:lnSpc>
            </a:pPr>
            <a:endParaRPr lang="en-US" altLang="en-US" sz="1000" dirty="0">
              <a:latin typeface="+mj-lt"/>
            </a:endParaRPr>
          </a:p>
          <a:p>
            <a:pPr lvl="1">
              <a:lnSpc>
                <a:spcPct val="80000"/>
              </a:lnSpc>
            </a:pPr>
            <a:r>
              <a:rPr lang="en-US" altLang="en-US" sz="1000" dirty="0">
                <a:latin typeface="+mj-lt"/>
              </a:rPr>
              <a:t>Variation (or Summary of Differences Within Groups) </a:t>
            </a:r>
          </a:p>
          <a:p>
            <a:pPr lvl="2">
              <a:lnSpc>
                <a:spcPct val="80000"/>
              </a:lnSpc>
            </a:pPr>
            <a:r>
              <a:rPr lang="en-US" altLang="en-US" sz="1000" dirty="0">
                <a:latin typeface="+mj-lt"/>
              </a:rPr>
              <a:t>Range</a:t>
            </a:r>
          </a:p>
          <a:p>
            <a:pPr lvl="2">
              <a:lnSpc>
                <a:spcPct val="80000"/>
              </a:lnSpc>
            </a:pPr>
            <a:r>
              <a:rPr lang="en-US" altLang="en-US" sz="1000" dirty="0">
                <a:latin typeface="+mj-lt"/>
              </a:rPr>
              <a:t>Interquartile Range</a:t>
            </a:r>
          </a:p>
          <a:p>
            <a:pPr lvl="2">
              <a:lnSpc>
                <a:spcPct val="80000"/>
              </a:lnSpc>
            </a:pPr>
            <a:r>
              <a:rPr lang="en-US" altLang="en-US" sz="1000" dirty="0">
                <a:latin typeface="+mj-lt"/>
              </a:rPr>
              <a:t>Variance</a:t>
            </a:r>
          </a:p>
          <a:p>
            <a:pPr lvl="2">
              <a:lnSpc>
                <a:spcPct val="80000"/>
              </a:lnSpc>
            </a:pPr>
            <a:r>
              <a:rPr lang="en-US" altLang="en-US" sz="1000" dirty="0">
                <a:latin typeface="+mj-lt"/>
              </a:rPr>
              <a:t>Standard Deviation</a:t>
            </a:r>
          </a:p>
          <a:p>
            <a:pPr lvl="1">
              <a:lnSpc>
                <a:spcPct val="80000"/>
              </a:lnSpc>
            </a:pPr>
            <a:endParaRPr lang="en-US" altLang="en-US" sz="1000" dirty="0">
              <a:latin typeface="+mj-lt"/>
            </a:endParaRPr>
          </a:p>
        </p:txBody>
      </p:sp>
      <p:sp>
        <p:nvSpPr>
          <p:cNvPr id="3" name="Footer Placeholder 2">
            <a:extLst>
              <a:ext uri="{FF2B5EF4-FFF2-40B4-BE49-F238E27FC236}">
                <a16:creationId xmlns:a16="http://schemas.microsoft.com/office/drawing/2014/main" id="{DF47E893-37C3-BCD8-E934-CFBBCFA936C7}"/>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058175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D5BBF9B6-851F-854A-B8E7-697E3E30FE3E}"/>
              </a:ext>
            </a:extLst>
          </p:cNvPr>
          <p:cNvSpPr>
            <a:spLocks noGrp="1"/>
          </p:cNvSpPr>
          <p:nvPr>
            <p:ph type="title"/>
          </p:nvPr>
        </p:nvSpPr>
        <p:spPr>
          <a:xfrm>
            <a:off x="1009651" y="211465"/>
            <a:ext cx="2590800" cy="430887"/>
          </a:xfrm>
        </p:spPr>
        <p:txBody>
          <a:bodyPr/>
          <a:lstStyle/>
          <a:p>
            <a:pPr eaLnBrk="1" hangingPunct="1"/>
            <a:r>
              <a:rPr lang="sk-SK" altLang="en-US" dirty="0" err="1"/>
              <a:t>Why</a:t>
            </a:r>
            <a:r>
              <a:rPr lang="sk-SK" altLang="en-US" dirty="0"/>
              <a:t> study </a:t>
            </a:r>
            <a:r>
              <a:rPr lang="sk-SK" altLang="en-US" dirty="0" err="1"/>
              <a:t>statistics</a:t>
            </a:r>
            <a:r>
              <a:rPr lang="sk-SK" altLang="en-US" dirty="0"/>
              <a:t>?</a:t>
            </a:r>
          </a:p>
        </p:txBody>
      </p:sp>
      <p:sp>
        <p:nvSpPr>
          <p:cNvPr id="13315" name="Content Placeholder 2">
            <a:extLst>
              <a:ext uri="{FF2B5EF4-FFF2-40B4-BE49-F238E27FC236}">
                <a16:creationId xmlns:a16="http://schemas.microsoft.com/office/drawing/2014/main" id="{C0B1A8A0-ECCE-8441-84EB-36528CA5AEFC}"/>
              </a:ext>
            </a:extLst>
          </p:cNvPr>
          <p:cNvSpPr>
            <a:spLocks noGrp="1"/>
          </p:cNvSpPr>
          <p:nvPr>
            <p:ph sz="quarter" idx="1"/>
          </p:nvPr>
        </p:nvSpPr>
        <p:spPr>
          <a:xfrm>
            <a:off x="247650" y="642352"/>
            <a:ext cx="4013054" cy="1015663"/>
          </a:xfrm>
        </p:spPr>
        <p:txBody>
          <a:bodyPr/>
          <a:lstStyle/>
          <a:p>
            <a:pPr marL="194476" indent="-194476">
              <a:buFont typeface="Franklin Gothic Book" panose="020B0503020102020204" pitchFamily="34" charset="0"/>
              <a:buAutoNum type="arabicPeriod"/>
            </a:pPr>
            <a:r>
              <a:rPr lang="sk-SK" altLang="en-US" dirty="0" err="1"/>
              <a:t>Data</a:t>
            </a:r>
            <a:r>
              <a:rPr lang="sk-SK" altLang="en-US" dirty="0"/>
              <a:t> are </a:t>
            </a:r>
            <a:r>
              <a:rPr lang="sk-SK" altLang="en-US" dirty="0" err="1"/>
              <a:t>everywhere</a:t>
            </a:r>
            <a:endParaRPr lang="sk-SK" altLang="en-US" dirty="0"/>
          </a:p>
          <a:p>
            <a:pPr marL="194476" indent="-194476">
              <a:buFont typeface="Franklin Gothic Book" panose="020B0503020102020204" pitchFamily="34" charset="0"/>
              <a:buAutoNum type="arabicPeriod"/>
            </a:pPr>
            <a:r>
              <a:rPr lang="sk-SK" altLang="en-US" dirty="0" err="1"/>
              <a:t>Statistical</a:t>
            </a:r>
            <a:r>
              <a:rPr lang="sk-SK" altLang="en-US" dirty="0"/>
              <a:t> </a:t>
            </a:r>
            <a:r>
              <a:rPr lang="sk-SK" altLang="en-US" dirty="0" err="1"/>
              <a:t>techniques</a:t>
            </a:r>
            <a:r>
              <a:rPr lang="sk-SK" altLang="en-US" dirty="0"/>
              <a:t> are </a:t>
            </a:r>
            <a:r>
              <a:rPr lang="sk-SK" altLang="en-US" dirty="0" err="1"/>
              <a:t>used</a:t>
            </a:r>
            <a:r>
              <a:rPr lang="sk-SK" altLang="en-US" dirty="0"/>
              <a:t> to </a:t>
            </a:r>
            <a:r>
              <a:rPr lang="sk-SK" altLang="en-US" dirty="0" err="1"/>
              <a:t>make</a:t>
            </a:r>
            <a:r>
              <a:rPr lang="sk-SK" altLang="en-US" dirty="0"/>
              <a:t> </a:t>
            </a:r>
            <a:r>
              <a:rPr lang="sk-SK" altLang="en-US" dirty="0" err="1"/>
              <a:t>many</a:t>
            </a:r>
            <a:r>
              <a:rPr lang="sk-SK" altLang="en-US" dirty="0"/>
              <a:t> </a:t>
            </a:r>
            <a:r>
              <a:rPr lang="sk-SK" altLang="en-US" dirty="0" err="1"/>
              <a:t>decisions</a:t>
            </a:r>
            <a:r>
              <a:rPr lang="sk-SK" altLang="en-US" dirty="0"/>
              <a:t> </a:t>
            </a:r>
            <a:r>
              <a:rPr lang="sk-SK" altLang="en-US" dirty="0" err="1"/>
              <a:t>that</a:t>
            </a:r>
            <a:r>
              <a:rPr lang="sk-SK" altLang="en-US" dirty="0"/>
              <a:t> </a:t>
            </a:r>
            <a:r>
              <a:rPr lang="sk-SK" altLang="en-US" dirty="0" err="1"/>
              <a:t>affect</a:t>
            </a:r>
            <a:r>
              <a:rPr lang="sk-SK" altLang="en-US" dirty="0"/>
              <a:t> </a:t>
            </a:r>
            <a:r>
              <a:rPr lang="sk-SK" altLang="en-US" dirty="0" err="1"/>
              <a:t>our</a:t>
            </a:r>
            <a:r>
              <a:rPr lang="sk-SK" altLang="en-US" dirty="0"/>
              <a:t> </a:t>
            </a:r>
            <a:r>
              <a:rPr lang="sk-SK" altLang="en-US" dirty="0" err="1"/>
              <a:t>lives</a:t>
            </a:r>
            <a:endParaRPr lang="sk-SK" altLang="en-US" dirty="0"/>
          </a:p>
          <a:p>
            <a:pPr marL="194476" indent="-194476">
              <a:buFont typeface="Franklin Gothic Book" panose="020B0503020102020204" pitchFamily="34" charset="0"/>
              <a:buAutoNum type="arabicPeriod"/>
            </a:pPr>
            <a:r>
              <a:rPr lang="sk-SK" altLang="en-US" dirty="0"/>
              <a:t>No </a:t>
            </a:r>
            <a:r>
              <a:rPr lang="sk-SK" altLang="en-US" dirty="0" err="1"/>
              <a:t>matter</a:t>
            </a:r>
            <a:r>
              <a:rPr lang="sk-SK" altLang="en-US" dirty="0"/>
              <a:t> </a:t>
            </a:r>
            <a:r>
              <a:rPr lang="sk-SK" altLang="en-US" dirty="0" err="1"/>
              <a:t>what</a:t>
            </a:r>
            <a:r>
              <a:rPr lang="sk-SK" altLang="en-US" dirty="0"/>
              <a:t> </a:t>
            </a:r>
            <a:r>
              <a:rPr lang="sk-SK" altLang="en-US" dirty="0" err="1"/>
              <a:t>your</a:t>
            </a:r>
            <a:r>
              <a:rPr lang="sk-SK" altLang="en-US" dirty="0"/>
              <a:t> </a:t>
            </a:r>
            <a:r>
              <a:rPr lang="sk-SK" altLang="en-US" dirty="0" err="1"/>
              <a:t>career</a:t>
            </a:r>
            <a:r>
              <a:rPr lang="sk-SK" altLang="en-US" dirty="0"/>
              <a:t>,  </a:t>
            </a:r>
            <a:r>
              <a:rPr lang="sk-SK" altLang="en-US" dirty="0" err="1"/>
              <a:t>you</a:t>
            </a:r>
            <a:r>
              <a:rPr lang="sk-SK" altLang="en-US" dirty="0"/>
              <a:t> </a:t>
            </a:r>
            <a:r>
              <a:rPr lang="sk-SK" altLang="en-US" dirty="0" err="1"/>
              <a:t>will</a:t>
            </a:r>
            <a:r>
              <a:rPr lang="sk-SK" altLang="en-US" dirty="0"/>
              <a:t> </a:t>
            </a:r>
            <a:r>
              <a:rPr lang="sk-SK" altLang="en-US" dirty="0" err="1"/>
              <a:t>make</a:t>
            </a:r>
            <a:r>
              <a:rPr lang="sk-SK" altLang="en-US" dirty="0"/>
              <a:t> </a:t>
            </a:r>
            <a:r>
              <a:rPr lang="sk-SK" altLang="en-US" dirty="0" err="1"/>
              <a:t>professional</a:t>
            </a:r>
            <a:r>
              <a:rPr lang="sk-SK" altLang="en-US" dirty="0"/>
              <a:t> </a:t>
            </a:r>
            <a:r>
              <a:rPr lang="sk-SK" altLang="en-US" dirty="0" err="1"/>
              <a:t>decisions</a:t>
            </a:r>
            <a:r>
              <a:rPr lang="sk-SK" altLang="en-US" dirty="0"/>
              <a:t> </a:t>
            </a:r>
            <a:r>
              <a:rPr lang="sk-SK" altLang="en-US" dirty="0" err="1"/>
              <a:t>that</a:t>
            </a:r>
            <a:r>
              <a:rPr lang="sk-SK" altLang="en-US" dirty="0"/>
              <a:t> </a:t>
            </a:r>
            <a:r>
              <a:rPr lang="sk-SK" altLang="en-US" dirty="0" err="1"/>
              <a:t>involve</a:t>
            </a:r>
            <a:r>
              <a:rPr lang="sk-SK" altLang="en-US" dirty="0"/>
              <a:t> </a:t>
            </a:r>
            <a:r>
              <a:rPr lang="sk-SK" altLang="en-US" dirty="0" err="1"/>
              <a:t>data</a:t>
            </a:r>
            <a:r>
              <a:rPr lang="sk-SK" altLang="en-US" dirty="0"/>
              <a:t>. </a:t>
            </a:r>
            <a:r>
              <a:rPr lang="sk-SK" altLang="en-US" dirty="0" err="1"/>
              <a:t>An</a:t>
            </a:r>
            <a:r>
              <a:rPr lang="sk-SK" altLang="en-US" dirty="0"/>
              <a:t> </a:t>
            </a:r>
            <a:r>
              <a:rPr lang="sk-SK" altLang="en-US" dirty="0" err="1"/>
              <a:t>understanding</a:t>
            </a:r>
            <a:r>
              <a:rPr lang="sk-SK" altLang="en-US" dirty="0"/>
              <a:t> of </a:t>
            </a:r>
            <a:r>
              <a:rPr lang="sk-SK" altLang="en-US" dirty="0" err="1"/>
              <a:t>statistical</a:t>
            </a:r>
            <a:r>
              <a:rPr lang="sk-SK" altLang="en-US" dirty="0"/>
              <a:t> </a:t>
            </a:r>
            <a:r>
              <a:rPr lang="sk-SK" altLang="en-US" dirty="0" err="1"/>
              <a:t>methods</a:t>
            </a:r>
            <a:r>
              <a:rPr lang="sk-SK" altLang="en-US" dirty="0"/>
              <a:t> </a:t>
            </a:r>
            <a:r>
              <a:rPr lang="sk-SK" altLang="en-US" dirty="0" err="1"/>
              <a:t>will</a:t>
            </a:r>
            <a:r>
              <a:rPr lang="sk-SK" altLang="en-US" dirty="0"/>
              <a:t> </a:t>
            </a:r>
            <a:r>
              <a:rPr lang="sk-SK" altLang="en-US" dirty="0" err="1"/>
              <a:t>help</a:t>
            </a:r>
            <a:r>
              <a:rPr lang="sk-SK" altLang="en-US" dirty="0"/>
              <a:t> </a:t>
            </a:r>
            <a:r>
              <a:rPr lang="sk-SK" altLang="en-US" dirty="0" err="1"/>
              <a:t>you</a:t>
            </a:r>
            <a:r>
              <a:rPr lang="sk-SK" altLang="en-US" dirty="0"/>
              <a:t> </a:t>
            </a:r>
            <a:r>
              <a:rPr lang="sk-SK" altLang="en-US" dirty="0" err="1"/>
              <a:t>make</a:t>
            </a:r>
            <a:r>
              <a:rPr lang="sk-SK" altLang="en-US" dirty="0"/>
              <a:t> </a:t>
            </a:r>
            <a:r>
              <a:rPr lang="sk-SK" altLang="en-US" dirty="0" err="1"/>
              <a:t>these</a:t>
            </a:r>
            <a:r>
              <a:rPr lang="sk-SK" altLang="en-US" dirty="0"/>
              <a:t> </a:t>
            </a:r>
            <a:r>
              <a:rPr lang="sk-SK" altLang="en-US" dirty="0" err="1"/>
              <a:t>decisions</a:t>
            </a:r>
            <a:r>
              <a:rPr lang="sk-SK" altLang="en-US" dirty="0"/>
              <a:t> </a:t>
            </a:r>
            <a:r>
              <a:rPr lang="sk-SK" altLang="en-US" dirty="0" err="1"/>
              <a:t>efectively</a:t>
            </a:r>
            <a:endParaRPr lang="sk-SK" altLang="en-US" dirty="0"/>
          </a:p>
        </p:txBody>
      </p:sp>
      <p:sp>
        <p:nvSpPr>
          <p:cNvPr id="6" name="Rectangle 5">
            <a:extLst>
              <a:ext uri="{FF2B5EF4-FFF2-40B4-BE49-F238E27FC236}">
                <a16:creationId xmlns:a16="http://schemas.microsoft.com/office/drawing/2014/main" id="{64423D9F-ECA0-D748-B9A8-96B84B52BBEC}"/>
              </a:ext>
            </a:extLst>
          </p:cNvPr>
          <p:cNvSpPr/>
          <p:nvPr/>
        </p:nvSpPr>
        <p:spPr>
          <a:xfrm>
            <a:off x="476250" y="1700132"/>
            <a:ext cx="3657600" cy="301878"/>
          </a:xfrm>
          <a:prstGeom prst="rect">
            <a:avLst/>
          </a:prstGeom>
        </p:spPr>
        <p:txBody>
          <a:bodyPr wrap="square">
            <a:spAutoFit/>
          </a:bodyPr>
          <a:lstStyle/>
          <a:p>
            <a:r>
              <a:rPr lang="en-US" sz="681" dirty="0">
                <a:hlinkClick r:id="rId2"/>
              </a:rPr>
              <a:t>https://www.youtube.com/watch?v=MXaJ7sa7q-8&amp;list=PL0KQuRyPJoe6KjlUM6iNYgt8d0DwI-IGR</a:t>
            </a:r>
            <a:endParaRPr lang="en-US" sz="681" dirty="0"/>
          </a:p>
          <a:p>
            <a:endParaRPr lang="en-US" sz="681" dirty="0"/>
          </a:p>
        </p:txBody>
      </p:sp>
      <p:sp>
        <p:nvSpPr>
          <p:cNvPr id="3" name="Footer Placeholder 2">
            <a:extLst>
              <a:ext uri="{FF2B5EF4-FFF2-40B4-BE49-F238E27FC236}">
                <a16:creationId xmlns:a16="http://schemas.microsoft.com/office/drawing/2014/main" id="{7CC1549E-DB78-A896-7674-BF66DDD4708A}"/>
              </a:ext>
            </a:extLst>
          </p:cNvPr>
          <p:cNvSpPr>
            <a:spLocks noGrp="1"/>
          </p:cNvSpPr>
          <p:nvPr>
            <p:ph type="ftr" sz="quarter" idx="5"/>
          </p:nvPr>
        </p:nvSpPr>
        <p:spPr/>
        <p:txBody>
          <a:bodyPr/>
          <a:lstStyle/>
          <a:p>
            <a:r>
              <a:rPr lang="en-US"/>
              <a:t>Dr. Malak Abdullah</a:t>
            </a:r>
          </a:p>
        </p:txBody>
      </p:sp>
      <p:sp>
        <p:nvSpPr>
          <p:cNvPr id="5" name="TextBox 4">
            <a:extLst>
              <a:ext uri="{FF2B5EF4-FFF2-40B4-BE49-F238E27FC236}">
                <a16:creationId xmlns:a16="http://schemas.microsoft.com/office/drawing/2014/main" id="{21065749-852E-333E-0FFE-3CD42B7E0809}"/>
              </a:ext>
            </a:extLst>
          </p:cNvPr>
          <p:cNvSpPr txBox="1"/>
          <p:nvPr/>
        </p:nvSpPr>
        <p:spPr>
          <a:xfrm>
            <a:off x="323850" y="2318525"/>
            <a:ext cx="4147887" cy="430887"/>
          </a:xfrm>
          <a:prstGeom prst="rect">
            <a:avLst/>
          </a:prstGeom>
          <a:noFill/>
        </p:spPr>
        <p:txBody>
          <a:bodyPr wrap="square">
            <a:spAutoFit/>
          </a:bodyPr>
          <a:lstStyle/>
          <a:p>
            <a:r>
              <a:rPr lang="en-US" sz="1100" b="0" i="1" u="none" strike="noStrike" dirty="0">
                <a:solidFill>
                  <a:srgbClr val="4A4A4A"/>
                </a:solidFill>
                <a:effectLst/>
                <a:latin typeface="Open Sans" panose="020B0606030504020204" pitchFamily="34" charset="0"/>
              </a:rPr>
              <a:t>Statistics is an area of applied mathematics concerned with data collection, analysis, interpretation, and presentation.</a:t>
            </a:r>
            <a:endParaRPr lang="en-JO" sz="1100" dirty="0"/>
          </a:p>
        </p:txBody>
      </p:sp>
    </p:spTree>
    <p:extLst>
      <p:ext uri="{BB962C8B-B14F-4D97-AF65-F5344CB8AC3E}">
        <p14:creationId xmlns:p14="http://schemas.microsoft.com/office/powerpoint/2010/main" val="274761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F6A3DD59-DC30-DA46-A2EE-DF753E66D772}"/>
              </a:ext>
            </a:extLst>
          </p:cNvPr>
          <p:cNvSpPr>
            <a:spLocks noGrp="1" noChangeArrowheads="1"/>
          </p:cNvSpPr>
          <p:nvPr>
            <p:ph type="title"/>
          </p:nvPr>
        </p:nvSpPr>
        <p:spPr>
          <a:xfrm>
            <a:off x="1754149" y="211465"/>
            <a:ext cx="1101801" cy="215444"/>
          </a:xfrm>
        </p:spPr>
        <p:txBody>
          <a:bodyPr/>
          <a:lstStyle/>
          <a:p>
            <a:r>
              <a:rPr lang="en-US" altLang="en-US"/>
              <a:t>Variance</a:t>
            </a:r>
          </a:p>
        </p:txBody>
      </p:sp>
      <p:sp>
        <p:nvSpPr>
          <p:cNvPr id="93187" name="Rectangle 3">
            <a:extLst>
              <a:ext uri="{FF2B5EF4-FFF2-40B4-BE49-F238E27FC236}">
                <a16:creationId xmlns:a16="http://schemas.microsoft.com/office/drawing/2014/main" id="{4F0B0F08-EE1E-4A4B-BFC1-FB71D6B703C4}"/>
              </a:ext>
            </a:extLst>
          </p:cNvPr>
          <p:cNvSpPr>
            <a:spLocks noGrp="1" noChangeArrowheads="1"/>
          </p:cNvSpPr>
          <p:nvPr>
            <p:ph type="body" idx="1"/>
          </p:nvPr>
        </p:nvSpPr>
        <p:spPr>
          <a:xfrm>
            <a:off x="367931" y="856396"/>
            <a:ext cx="3874236" cy="1682543"/>
          </a:xfrm>
        </p:spPr>
        <p:txBody>
          <a:bodyPr/>
          <a:lstStyle/>
          <a:p>
            <a:pPr>
              <a:lnSpc>
                <a:spcPct val="90000"/>
              </a:lnSpc>
              <a:buFont typeface="Wingdings" pitchFamily="2" charset="2"/>
              <a:buNone/>
            </a:pPr>
            <a:r>
              <a:rPr lang="en-US" altLang="en-US" dirty="0"/>
              <a:t>A measure of the spread of the recorded values on a variable.  A measure of dispersion.</a:t>
            </a:r>
          </a:p>
          <a:p>
            <a:pPr>
              <a:lnSpc>
                <a:spcPct val="90000"/>
              </a:lnSpc>
              <a:buFont typeface="Wingdings" pitchFamily="2" charset="2"/>
              <a:buNone/>
            </a:pPr>
            <a:endParaRPr lang="en-US" altLang="en-US" dirty="0"/>
          </a:p>
          <a:p>
            <a:pPr>
              <a:lnSpc>
                <a:spcPct val="90000"/>
              </a:lnSpc>
              <a:buFont typeface="Wingdings" pitchFamily="2" charset="2"/>
              <a:buNone/>
            </a:pPr>
            <a:r>
              <a:rPr lang="en-US" altLang="en-US" dirty="0"/>
              <a:t>The larger the variance, the further the individual cases are from the mean.</a:t>
            </a:r>
          </a:p>
          <a:p>
            <a:pPr>
              <a:lnSpc>
                <a:spcPct val="90000"/>
              </a:lnSpc>
              <a:buFont typeface="Wingdings" pitchFamily="2" charset="2"/>
              <a:buNone/>
            </a:pPr>
            <a:endParaRPr lang="en-US" altLang="en-US" dirty="0"/>
          </a:p>
          <a:p>
            <a:pPr>
              <a:lnSpc>
                <a:spcPct val="90000"/>
              </a:lnSpc>
              <a:buFont typeface="Wingdings" pitchFamily="2" charset="2"/>
              <a:buNone/>
            </a:pPr>
            <a:endParaRPr lang="en-US" altLang="en-US" dirty="0"/>
          </a:p>
          <a:p>
            <a:pPr>
              <a:lnSpc>
                <a:spcPct val="90000"/>
              </a:lnSpc>
              <a:buFont typeface="Wingdings" pitchFamily="2" charset="2"/>
              <a:buNone/>
            </a:pPr>
            <a:endParaRPr lang="en-US" altLang="en-US" dirty="0"/>
          </a:p>
          <a:p>
            <a:pPr>
              <a:lnSpc>
                <a:spcPct val="90000"/>
              </a:lnSpc>
              <a:buFont typeface="Wingdings" pitchFamily="2" charset="2"/>
              <a:buNone/>
            </a:pPr>
            <a:r>
              <a:rPr lang="en-US" altLang="en-US" dirty="0"/>
              <a:t>The smaller the variance, the closer the individual scores are to the mean.</a:t>
            </a:r>
          </a:p>
        </p:txBody>
      </p:sp>
      <p:sp>
        <p:nvSpPr>
          <p:cNvPr id="93188" name="Freeform 4">
            <a:extLst>
              <a:ext uri="{FF2B5EF4-FFF2-40B4-BE49-F238E27FC236}">
                <a16:creationId xmlns:a16="http://schemas.microsoft.com/office/drawing/2014/main" id="{CCB3F485-239D-4144-9255-5FBA6EC25B6F}"/>
              </a:ext>
            </a:extLst>
          </p:cNvPr>
          <p:cNvSpPr>
            <a:spLocks/>
          </p:cNvSpPr>
          <p:nvPr/>
        </p:nvSpPr>
        <p:spPr bwMode="auto">
          <a:xfrm>
            <a:off x="1192144" y="1614523"/>
            <a:ext cx="1545104" cy="299536"/>
          </a:xfrm>
          <a:custGeom>
            <a:avLst/>
            <a:gdLst>
              <a:gd name="T0" fmla="*/ 50 w 2574"/>
              <a:gd name="T1" fmla="*/ 474 h 499"/>
              <a:gd name="T2" fmla="*/ 60 w 2574"/>
              <a:gd name="T3" fmla="*/ 484 h 499"/>
              <a:gd name="T4" fmla="*/ 412 w 2574"/>
              <a:gd name="T5" fmla="*/ 381 h 499"/>
              <a:gd name="T6" fmla="*/ 1230 w 2574"/>
              <a:gd name="T7" fmla="*/ 1 h 499"/>
              <a:gd name="T8" fmla="*/ 2094 w 2574"/>
              <a:gd name="T9" fmla="*/ 385 h 499"/>
              <a:gd name="T10" fmla="*/ 2574 w 2574"/>
              <a:gd name="T11" fmla="*/ 481 h 499"/>
            </a:gdLst>
            <a:ahLst/>
            <a:cxnLst>
              <a:cxn ang="0">
                <a:pos x="T0" y="T1"/>
              </a:cxn>
              <a:cxn ang="0">
                <a:pos x="T2" y="T3"/>
              </a:cxn>
              <a:cxn ang="0">
                <a:pos x="T4" y="T5"/>
              </a:cxn>
              <a:cxn ang="0">
                <a:pos x="T6" y="T7"/>
              </a:cxn>
              <a:cxn ang="0">
                <a:pos x="T8" y="T9"/>
              </a:cxn>
              <a:cxn ang="0">
                <a:pos x="T10" y="T11"/>
              </a:cxn>
            </a:cxnLst>
            <a:rect l="0" t="0" r="r" b="b"/>
            <a:pathLst>
              <a:path w="2574" h="499">
                <a:moveTo>
                  <a:pt x="50" y="474"/>
                </a:moveTo>
                <a:cubicBezTo>
                  <a:pt x="53" y="476"/>
                  <a:pt x="0" y="499"/>
                  <a:pt x="60" y="484"/>
                </a:cubicBezTo>
                <a:cubicBezTo>
                  <a:pt x="120" y="469"/>
                  <a:pt x="217" y="461"/>
                  <a:pt x="412" y="381"/>
                </a:cubicBezTo>
                <a:cubicBezTo>
                  <a:pt x="607" y="301"/>
                  <a:pt x="950" y="0"/>
                  <a:pt x="1230" y="1"/>
                </a:cubicBezTo>
                <a:cubicBezTo>
                  <a:pt x="1510" y="2"/>
                  <a:pt x="1870" y="305"/>
                  <a:pt x="2094" y="385"/>
                </a:cubicBezTo>
                <a:cubicBezTo>
                  <a:pt x="2318" y="465"/>
                  <a:pt x="2494" y="465"/>
                  <a:pt x="2574" y="481"/>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93189" name="Freeform 5">
            <a:extLst>
              <a:ext uri="{FF2B5EF4-FFF2-40B4-BE49-F238E27FC236}">
                <a16:creationId xmlns:a16="http://schemas.microsoft.com/office/drawing/2014/main" id="{A8B52234-9F84-864B-8BDC-ED5DF4021A7C}"/>
              </a:ext>
            </a:extLst>
          </p:cNvPr>
          <p:cNvSpPr>
            <a:spLocks/>
          </p:cNvSpPr>
          <p:nvPr/>
        </p:nvSpPr>
        <p:spPr bwMode="auto">
          <a:xfrm>
            <a:off x="1712580" y="2305437"/>
            <a:ext cx="540246" cy="319946"/>
          </a:xfrm>
          <a:custGeom>
            <a:avLst/>
            <a:gdLst>
              <a:gd name="T0" fmla="*/ 0 w 900"/>
              <a:gd name="T1" fmla="*/ 533 h 533"/>
              <a:gd name="T2" fmla="*/ 165 w 900"/>
              <a:gd name="T3" fmla="*/ 419 h 533"/>
              <a:gd name="T4" fmla="*/ 447 w 900"/>
              <a:gd name="T5" fmla="*/ 2 h 533"/>
              <a:gd name="T6" fmla="*/ 714 w 900"/>
              <a:gd name="T7" fmla="*/ 430 h 533"/>
              <a:gd name="T8" fmla="*/ 900 w 900"/>
              <a:gd name="T9" fmla="*/ 523 h 533"/>
            </a:gdLst>
            <a:ahLst/>
            <a:cxnLst>
              <a:cxn ang="0">
                <a:pos x="T0" y="T1"/>
              </a:cxn>
              <a:cxn ang="0">
                <a:pos x="T2" y="T3"/>
              </a:cxn>
              <a:cxn ang="0">
                <a:pos x="T4" y="T5"/>
              </a:cxn>
              <a:cxn ang="0">
                <a:pos x="T6" y="T7"/>
              </a:cxn>
              <a:cxn ang="0">
                <a:pos x="T8" y="T9"/>
              </a:cxn>
            </a:cxnLst>
            <a:rect l="0" t="0" r="r" b="b"/>
            <a:pathLst>
              <a:path w="900" h="533">
                <a:moveTo>
                  <a:pt x="0" y="533"/>
                </a:moveTo>
                <a:cubicBezTo>
                  <a:pt x="26" y="514"/>
                  <a:pt x="91" y="507"/>
                  <a:pt x="165" y="419"/>
                </a:cubicBezTo>
                <a:cubicBezTo>
                  <a:pt x="239" y="331"/>
                  <a:pt x="356" y="0"/>
                  <a:pt x="447" y="2"/>
                </a:cubicBezTo>
                <a:cubicBezTo>
                  <a:pt x="538" y="4"/>
                  <a:pt x="639" y="343"/>
                  <a:pt x="714" y="430"/>
                </a:cubicBezTo>
                <a:cubicBezTo>
                  <a:pt x="789" y="517"/>
                  <a:pt x="861" y="504"/>
                  <a:pt x="900" y="523"/>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93190" name="Line 6">
            <a:extLst>
              <a:ext uri="{FF2B5EF4-FFF2-40B4-BE49-F238E27FC236}">
                <a16:creationId xmlns:a16="http://schemas.microsoft.com/office/drawing/2014/main" id="{C697A284-81FF-4E45-9B1F-E136410B32C7}"/>
              </a:ext>
            </a:extLst>
          </p:cNvPr>
          <p:cNvSpPr>
            <a:spLocks noChangeShapeType="1"/>
          </p:cNvSpPr>
          <p:nvPr/>
        </p:nvSpPr>
        <p:spPr bwMode="auto">
          <a:xfrm>
            <a:off x="1152525" y="1932067"/>
            <a:ext cx="158472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93191" name="Line 7">
            <a:extLst>
              <a:ext uri="{FF2B5EF4-FFF2-40B4-BE49-F238E27FC236}">
                <a16:creationId xmlns:a16="http://schemas.microsoft.com/office/drawing/2014/main" id="{0D2B359C-935C-444D-9F1B-7D0B35ACCF23}"/>
              </a:ext>
            </a:extLst>
          </p:cNvPr>
          <p:cNvSpPr>
            <a:spLocks noChangeShapeType="1"/>
          </p:cNvSpPr>
          <p:nvPr/>
        </p:nvSpPr>
        <p:spPr bwMode="auto">
          <a:xfrm>
            <a:off x="1152525" y="2623582"/>
            <a:ext cx="158472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93192" name="Line 8">
            <a:extLst>
              <a:ext uri="{FF2B5EF4-FFF2-40B4-BE49-F238E27FC236}">
                <a16:creationId xmlns:a16="http://schemas.microsoft.com/office/drawing/2014/main" id="{0947A7FC-53B5-A04B-9F83-68CC7F2BFA49}"/>
              </a:ext>
            </a:extLst>
          </p:cNvPr>
          <p:cNvSpPr>
            <a:spLocks noChangeShapeType="1"/>
          </p:cNvSpPr>
          <p:nvPr/>
        </p:nvSpPr>
        <p:spPr bwMode="auto">
          <a:xfrm flipV="1">
            <a:off x="1959293" y="1932067"/>
            <a:ext cx="0" cy="8643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93193" name="Line 9">
            <a:extLst>
              <a:ext uri="{FF2B5EF4-FFF2-40B4-BE49-F238E27FC236}">
                <a16:creationId xmlns:a16="http://schemas.microsoft.com/office/drawing/2014/main" id="{D2F2E412-C513-AD46-BEA5-60DFE505B107}"/>
              </a:ext>
            </a:extLst>
          </p:cNvPr>
          <p:cNvSpPr>
            <a:spLocks noChangeShapeType="1"/>
          </p:cNvSpPr>
          <p:nvPr/>
        </p:nvSpPr>
        <p:spPr bwMode="auto">
          <a:xfrm flipV="1">
            <a:off x="1988106" y="2623582"/>
            <a:ext cx="0" cy="8643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93194" name="Text Box 10">
            <a:extLst>
              <a:ext uri="{FF2B5EF4-FFF2-40B4-BE49-F238E27FC236}">
                <a16:creationId xmlns:a16="http://schemas.microsoft.com/office/drawing/2014/main" id="{804C55BE-57C1-1449-ACFA-AAE3EA07BFBD}"/>
              </a:ext>
            </a:extLst>
          </p:cNvPr>
          <p:cNvSpPr txBox="1">
            <a:spLocks noChangeArrowheads="1"/>
          </p:cNvSpPr>
          <p:nvPr/>
        </p:nvSpPr>
        <p:spPr bwMode="auto">
          <a:xfrm>
            <a:off x="1988106" y="1932068"/>
            <a:ext cx="518636"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Mean</a:t>
            </a:r>
          </a:p>
        </p:txBody>
      </p:sp>
      <p:sp>
        <p:nvSpPr>
          <p:cNvPr id="93195" name="Text Box 11">
            <a:extLst>
              <a:ext uri="{FF2B5EF4-FFF2-40B4-BE49-F238E27FC236}">
                <a16:creationId xmlns:a16="http://schemas.microsoft.com/office/drawing/2014/main" id="{1B323FA6-1FE5-A74E-A15E-DED8AD29B9DF}"/>
              </a:ext>
            </a:extLst>
          </p:cNvPr>
          <p:cNvSpPr txBox="1">
            <a:spLocks noChangeArrowheads="1"/>
          </p:cNvSpPr>
          <p:nvPr/>
        </p:nvSpPr>
        <p:spPr bwMode="auto">
          <a:xfrm>
            <a:off x="2016919" y="2681209"/>
            <a:ext cx="518636"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Mean</a:t>
            </a:r>
          </a:p>
        </p:txBody>
      </p:sp>
      <p:sp>
        <p:nvSpPr>
          <p:cNvPr id="3" name="Footer Placeholder 2">
            <a:extLst>
              <a:ext uri="{FF2B5EF4-FFF2-40B4-BE49-F238E27FC236}">
                <a16:creationId xmlns:a16="http://schemas.microsoft.com/office/drawing/2014/main" id="{4F64CC88-47FA-624D-89BF-47547374925D}"/>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084245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F6A3DD59-DC30-DA46-A2EE-DF753E66D772}"/>
              </a:ext>
            </a:extLst>
          </p:cNvPr>
          <p:cNvSpPr>
            <a:spLocks noGrp="1" noChangeArrowheads="1"/>
          </p:cNvSpPr>
          <p:nvPr>
            <p:ph type="title"/>
          </p:nvPr>
        </p:nvSpPr>
        <p:spPr>
          <a:xfrm>
            <a:off x="1754149" y="211465"/>
            <a:ext cx="1101801" cy="215444"/>
          </a:xfrm>
        </p:spPr>
        <p:txBody>
          <a:bodyPr/>
          <a:lstStyle/>
          <a:p>
            <a:r>
              <a:rPr lang="en-US" altLang="en-US"/>
              <a:t>Variance</a:t>
            </a:r>
          </a:p>
        </p:txBody>
      </p:sp>
      <p:pic>
        <p:nvPicPr>
          <p:cNvPr id="5" name="Picture 4">
            <a:extLst>
              <a:ext uri="{FF2B5EF4-FFF2-40B4-BE49-F238E27FC236}">
                <a16:creationId xmlns:a16="http://schemas.microsoft.com/office/drawing/2014/main" id="{AF349EE7-5EE4-61D4-401A-A24819E3CF19}"/>
              </a:ext>
            </a:extLst>
          </p:cNvPr>
          <p:cNvPicPr>
            <a:picLocks noChangeAspect="1"/>
          </p:cNvPicPr>
          <p:nvPr/>
        </p:nvPicPr>
        <p:blipFill>
          <a:blip r:embed="rId3"/>
          <a:stretch>
            <a:fillRect/>
          </a:stretch>
        </p:blipFill>
        <p:spPr>
          <a:xfrm>
            <a:off x="95250" y="649710"/>
            <a:ext cx="2571750" cy="2599575"/>
          </a:xfrm>
          <a:prstGeom prst="rect">
            <a:avLst/>
          </a:prstGeom>
        </p:spPr>
      </p:pic>
      <p:pic>
        <p:nvPicPr>
          <p:cNvPr id="6" name="Picture 5">
            <a:extLst>
              <a:ext uri="{FF2B5EF4-FFF2-40B4-BE49-F238E27FC236}">
                <a16:creationId xmlns:a16="http://schemas.microsoft.com/office/drawing/2014/main" id="{661A65C0-9A19-F562-ADD4-94B5CFED468F}"/>
              </a:ext>
            </a:extLst>
          </p:cNvPr>
          <p:cNvPicPr>
            <a:picLocks noChangeAspect="1"/>
          </p:cNvPicPr>
          <p:nvPr/>
        </p:nvPicPr>
        <p:blipFill>
          <a:blip r:embed="rId4"/>
          <a:stretch>
            <a:fillRect/>
          </a:stretch>
        </p:blipFill>
        <p:spPr>
          <a:xfrm>
            <a:off x="2667000" y="1425576"/>
            <a:ext cx="1771202" cy="457200"/>
          </a:xfrm>
          <a:prstGeom prst="rect">
            <a:avLst/>
          </a:prstGeom>
        </p:spPr>
      </p:pic>
      <p:sp>
        <p:nvSpPr>
          <p:cNvPr id="7" name="Footer Placeholder 6">
            <a:extLst>
              <a:ext uri="{FF2B5EF4-FFF2-40B4-BE49-F238E27FC236}">
                <a16:creationId xmlns:a16="http://schemas.microsoft.com/office/drawing/2014/main" id="{49A522B0-05F6-F0F1-A15F-2BDC5013C1F7}"/>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1722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F6A3DD59-DC30-DA46-A2EE-DF753E66D772}"/>
              </a:ext>
            </a:extLst>
          </p:cNvPr>
          <p:cNvSpPr>
            <a:spLocks noGrp="1" noChangeArrowheads="1"/>
          </p:cNvSpPr>
          <p:nvPr>
            <p:ph type="title"/>
          </p:nvPr>
        </p:nvSpPr>
        <p:spPr>
          <a:xfrm>
            <a:off x="1754149" y="211465"/>
            <a:ext cx="1101801" cy="215444"/>
          </a:xfrm>
        </p:spPr>
        <p:txBody>
          <a:bodyPr/>
          <a:lstStyle/>
          <a:p>
            <a:r>
              <a:rPr lang="en-US" altLang="en-US"/>
              <a:t>Variance</a:t>
            </a:r>
          </a:p>
        </p:txBody>
      </p:sp>
      <p:pic>
        <p:nvPicPr>
          <p:cNvPr id="5" name="Picture 4">
            <a:extLst>
              <a:ext uri="{FF2B5EF4-FFF2-40B4-BE49-F238E27FC236}">
                <a16:creationId xmlns:a16="http://schemas.microsoft.com/office/drawing/2014/main" id="{AF349EE7-5EE4-61D4-401A-A24819E3CF19}"/>
              </a:ext>
            </a:extLst>
          </p:cNvPr>
          <p:cNvPicPr>
            <a:picLocks noChangeAspect="1"/>
          </p:cNvPicPr>
          <p:nvPr/>
        </p:nvPicPr>
        <p:blipFill>
          <a:blip r:embed="rId3"/>
          <a:stretch>
            <a:fillRect/>
          </a:stretch>
        </p:blipFill>
        <p:spPr>
          <a:xfrm>
            <a:off x="95250" y="448131"/>
            <a:ext cx="2314929" cy="2339975"/>
          </a:xfrm>
          <a:prstGeom prst="rect">
            <a:avLst/>
          </a:prstGeom>
        </p:spPr>
      </p:pic>
      <p:pic>
        <p:nvPicPr>
          <p:cNvPr id="6" name="Picture 5">
            <a:extLst>
              <a:ext uri="{FF2B5EF4-FFF2-40B4-BE49-F238E27FC236}">
                <a16:creationId xmlns:a16="http://schemas.microsoft.com/office/drawing/2014/main" id="{661A65C0-9A19-F562-ADD4-94B5CFED468F}"/>
              </a:ext>
            </a:extLst>
          </p:cNvPr>
          <p:cNvPicPr>
            <a:picLocks noChangeAspect="1"/>
          </p:cNvPicPr>
          <p:nvPr/>
        </p:nvPicPr>
        <p:blipFill>
          <a:blip r:embed="rId4"/>
          <a:stretch>
            <a:fillRect/>
          </a:stretch>
        </p:blipFill>
        <p:spPr>
          <a:xfrm>
            <a:off x="533398" y="2831558"/>
            <a:ext cx="2228851" cy="575333"/>
          </a:xfrm>
          <a:prstGeom prst="rect">
            <a:avLst/>
          </a:prstGeom>
        </p:spPr>
      </p:pic>
      <p:sp>
        <p:nvSpPr>
          <p:cNvPr id="3" name="Footer Placeholder 2">
            <a:extLst>
              <a:ext uri="{FF2B5EF4-FFF2-40B4-BE49-F238E27FC236}">
                <a16:creationId xmlns:a16="http://schemas.microsoft.com/office/drawing/2014/main" id="{17F1F95D-80EF-7EAC-BF7A-86C57FC721CA}"/>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262966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5FB3283D-AF24-BB44-81B2-E8320CF7E779}"/>
              </a:ext>
            </a:extLst>
          </p:cNvPr>
          <p:cNvSpPr>
            <a:spLocks noGrp="1" noChangeArrowheads="1"/>
          </p:cNvSpPr>
          <p:nvPr>
            <p:ph type="title"/>
          </p:nvPr>
        </p:nvSpPr>
        <p:spPr>
          <a:xfrm>
            <a:off x="1754149" y="211465"/>
            <a:ext cx="1101801" cy="215444"/>
          </a:xfrm>
        </p:spPr>
        <p:txBody>
          <a:bodyPr/>
          <a:lstStyle/>
          <a:p>
            <a:r>
              <a:rPr lang="en-US" altLang="en-US"/>
              <a:t>Variance</a:t>
            </a:r>
          </a:p>
        </p:txBody>
      </p:sp>
      <p:sp>
        <p:nvSpPr>
          <p:cNvPr id="94211" name="Rectangle 3">
            <a:extLst>
              <a:ext uri="{FF2B5EF4-FFF2-40B4-BE49-F238E27FC236}">
                <a16:creationId xmlns:a16="http://schemas.microsoft.com/office/drawing/2014/main" id="{5E4F01E2-3ABF-7F44-A190-D53737E51AFA}"/>
              </a:ext>
            </a:extLst>
          </p:cNvPr>
          <p:cNvSpPr>
            <a:spLocks noGrp="1" noChangeArrowheads="1"/>
          </p:cNvSpPr>
          <p:nvPr>
            <p:ph type="body" idx="1"/>
          </p:nvPr>
        </p:nvSpPr>
        <p:spPr>
          <a:xfrm>
            <a:off x="367931" y="856397"/>
            <a:ext cx="3874236" cy="1371145"/>
          </a:xfrm>
        </p:spPr>
        <p:txBody>
          <a:bodyPr/>
          <a:lstStyle/>
          <a:p>
            <a:pPr>
              <a:lnSpc>
                <a:spcPct val="90000"/>
              </a:lnSpc>
              <a:buFont typeface="Wingdings" pitchFamily="2" charset="2"/>
              <a:buNone/>
            </a:pPr>
            <a:r>
              <a:rPr lang="en-US" altLang="en-US" dirty="0"/>
              <a:t>Variance is a number that at first seems complex to calculate.</a:t>
            </a:r>
          </a:p>
          <a:p>
            <a:pPr>
              <a:lnSpc>
                <a:spcPct val="90000"/>
              </a:lnSpc>
              <a:buFont typeface="Wingdings" pitchFamily="2" charset="2"/>
              <a:buNone/>
            </a:pPr>
            <a:endParaRPr lang="en-US" altLang="en-US" dirty="0"/>
          </a:p>
          <a:p>
            <a:pPr>
              <a:lnSpc>
                <a:spcPct val="90000"/>
              </a:lnSpc>
              <a:buFont typeface="Wingdings" pitchFamily="2" charset="2"/>
              <a:buNone/>
            </a:pPr>
            <a:r>
              <a:rPr lang="en-US" altLang="en-US" dirty="0"/>
              <a:t>Calculating variance starts with a “deviation.”  </a:t>
            </a:r>
          </a:p>
          <a:p>
            <a:pPr>
              <a:lnSpc>
                <a:spcPct val="90000"/>
              </a:lnSpc>
              <a:buFont typeface="Wingdings" pitchFamily="2" charset="2"/>
              <a:buNone/>
            </a:pPr>
            <a:endParaRPr lang="en-US" altLang="en-US" dirty="0"/>
          </a:p>
          <a:p>
            <a:pPr>
              <a:lnSpc>
                <a:spcPct val="90000"/>
              </a:lnSpc>
              <a:buFont typeface="Wingdings" pitchFamily="2" charset="2"/>
              <a:buNone/>
            </a:pPr>
            <a:r>
              <a:rPr lang="en-US" altLang="en-US" dirty="0"/>
              <a:t>A deviation is the distance away from the mean of a case’s score.</a:t>
            </a:r>
          </a:p>
          <a:p>
            <a:pPr>
              <a:lnSpc>
                <a:spcPct val="90000"/>
              </a:lnSpc>
              <a:buFont typeface="Wingdings" pitchFamily="2" charset="2"/>
              <a:buNone/>
            </a:pPr>
            <a:endParaRPr lang="en-US" altLang="en-US" dirty="0"/>
          </a:p>
          <a:p>
            <a:pPr>
              <a:lnSpc>
                <a:spcPct val="90000"/>
              </a:lnSpc>
              <a:buFont typeface="Wingdings" pitchFamily="2" charset="2"/>
              <a:buNone/>
            </a:pPr>
            <a:r>
              <a:rPr lang="en-US" altLang="en-US" dirty="0"/>
              <a:t>Y</a:t>
            </a:r>
            <a:r>
              <a:rPr lang="en-US" altLang="en-US" i="1" dirty="0"/>
              <a:t>i</a:t>
            </a:r>
            <a:r>
              <a:rPr lang="en-US" altLang="en-US" dirty="0"/>
              <a:t> – Y-bar</a:t>
            </a:r>
          </a:p>
          <a:p>
            <a:pPr>
              <a:lnSpc>
                <a:spcPct val="90000"/>
              </a:lnSpc>
              <a:buFont typeface="Wingdings" pitchFamily="2" charset="2"/>
              <a:buNone/>
            </a:pPr>
            <a:endParaRPr lang="en-US" altLang="en-US" dirty="0"/>
          </a:p>
          <a:p>
            <a:pPr>
              <a:lnSpc>
                <a:spcPct val="90000"/>
              </a:lnSpc>
              <a:buFont typeface="Wingdings" pitchFamily="2" charset="2"/>
              <a:buNone/>
            </a:pPr>
            <a:endParaRPr lang="en-US" altLang="en-US" dirty="0"/>
          </a:p>
        </p:txBody>
      </p:sp>
      <p:sp>
        <p:nvSpPr>
          <p:cNvPr id="94212" name="Text Box 4">
            <a:extLst>
              <a:ext uri="{FF2B5EF4-FFF2-40B4-BE49-F238E27FC236}">
                <a16:creationId xmlns:a16="http://schemas.microsoft.com/office/drawing/2014/main" id="{D648A570-468F-DB49-B5D6-839D5144FA06}"/>
              </a:ext>
            </a:extLst>
          </p:cNvPr>
          <p:cNvSpPr txBox="1">
            <a:spLocks noChangeArrowheads="1"/>
          </p:cNvSpPr>
          <p:nvPr/>
        </p:nvSpPr>
        <p:spPr bwMode="auto">
          <a:xfrm>
            <a:off x="1642348" y="2133759"/>
            <a:ext cx="2016919" cy="720518"/>
          </a:xfrm>
          <a:prstGeom prst="rect">
            <a:avLst/>
          </a:prstGeom>
          <a:solidFill>
            <a:schemeClr val="accent1">
              <a:alpha val="50000"/>
            </a:schemeClr>
          </a:solidFill>
          <a:ln w="9525">
            <a:solidFill>
              <a:srgbClr val="8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907" dirty="0">
                <a:latin typeface="Times New Roman" panose="02020603050405020304" pitchFamily="18" charset="0"/>
              </a:rPr>
              <a:t>If the average person’s car costs $20,000, my deviation from the mean is - $14,000!</a:t>
            </a:r>
          </a:p>
          <a:p>
            <a:pPr>
              <a:spcBef>
                <a:spcPct val="50000"/>
              </a:spcBef>
            </a:pPr>
            <a:r>
              <a:rPr lang="en-US" altLang="en-US" sz="907" dirty="0">
                <a:latin typeface="Times New Roman" panose="02020603050405020304" pitchFamily="18" charset="0"/>
              </a:rPr>
              <a:t>6K - 20K = -14K</a:t>
            </a:r>
          </a:p>
        </p:txBody>
      </p:sp>
      <p:sp>
        <p:nvSpPr>
          <p:cNvPr id="3" name="Footer Placeholder 2">
            <a:extLst>
              <a:ext uri="{FF2B5EF4-FFF2-40B4-BE49-F238E27FC236}">
                <a16:creationId xmlns:a16="http://schemas.microsoft.com/office/drawing/2014/main" id="{77709844-D931-7466-1384-A14D2A2F3493}"/>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396536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300CF0DB-5851-4448-A2CC-CBDA3A169B0F}"/>
              </a:ext>
            </a:extLst>
          </p:cNvPr>
          <p:cNvSpPr>
            <a:spLocks noGrp="1" noChangeArrowheads="1"/>
          </p:cNvSpPr>
          <p:nvPr>
            <p:ph type="title"/>
          </p:nvPr>
        </p:nvSpPr>
        <p:spPr>
          <a:xfrm>
            <a:off x="1754149" y="211465"/>
            <a:ext cx="1101801" cy="215444"/>
          </a:xfrm>
        </p:spPr>
        <p:txBody>
          <a:bodyPr/>
          <a:lstStyle/>
          <a:p>
            <a:r>
              <a:rPr lang="en-US" altLang="en-US"/>
              <a:t>Variance</a:t>
            </a:r>
          </a:p>
        </p:txBody>
      </p:sp>
      <p:sp>
        <p:nvSpPr>
          <p:cNvPr id="96259" name="Rectangle 3">
            <a:extLst>
              <a:ext uri="{FF2B5EF4-FFF2-40B4-BE49-F238E27FC236}">
                <a16:creationId xmlns:a16="http://schemas.microsoft.com/office/drawing/2014/main" id="{DBB1D83F-DAD1-D344-A532-36480AB6E778}"/>
              </a:ext>
            </a:extLst>
          </p:cNvPr>
          <p:cNvSpPr>
            <a:spLocks noGrp="1" noChangeArrowheads="1"/>
          </p:cNvSpPr>
          <p:nvPr>
            <p:ph type="body" idx="1"/>
          </p:nvPr>
        </p:nvSpPr>
        <p:spPr>
          <a:xfrm>
            <a:off x="628650" y="677058"/>
            <a:ext cx="3657600" cy="367517"/>
          </a:xfrm>
        </p:spPr>
        <p:txBody>
          <a:bodyPr>
            <a:normAutofit/>
          </a:bodyPr>
          <a:lstStyle/>
          <a:p>
            <a:pPr>
              <a:lnSpc>
                <a:spcPct val="80000"/>
              </a:lnSpc>
              <a:buFont typeface="Wingdings" pitchFamily="2" charset="2"/>
              <a:buNone/>
            </a:pPr>
            <a:r>
              <a:rPr lang="en-US" altLang="en-US" sz="907" dirty="0"/>
              <a:t>The deviation of 102 from 110.54 is?	Deviation of 115?</a:t>
            </a:r>
          </a:p>
          <a:p>
            <a:pPr>
              <a:lnSpc>
                <a:spcPct val="80000"/>
              </a:lnSpc>
              <a:buFont typeface="Wingdings" pitchFamily="2" charset="2"/>
              <a:buNone/>
            </a:pPr>
            <a:r>
              <a:rPr lang="en-US" altLang="en-US" sz="907" dirty="0"/>
              <a:t>			</a:t>
            </a:r>
          </a:p>
          <a:p>
            <a:pPr>
              <a:lnSpc>
                <a:spcPct val="80000"/>
              </a:lnSpc>
              <a:buFont typeface="Wingdings" pitchFamily="2" charset="2"/>
              <a:buNone/>
            </a:pPr>
            <a:r>
              <a:rPr lang="en-US" altLang="en-US" sz="907" dirty="0">
                <a:solidFill>
                  <a:schemeClr val="tx2"/>
                </a:solidFill>
              </a:rPr>
              <a:t>102 - 110.54 = -8.54</a:t>
            </a:r>
            <a:r>
              <a:rPr lang="en-US" altLang="en-US" sz="907" dirty="0"/>
              <a:t>                      </a:t>
            </a:r>
            <a:r>
              <a:rPr lang="en-US" altLang="en-US" sz="907" dirty="0">
                <a:solidFill>
                  <a:srgbClr val="993300"/>
                </a:solidFill>
              </a:rPr>
              <a:t>115 - 110.54 = 4.46</a:t>
            </a:r>
            <a:endParaRPr lang="en-US" altLang="en-US" sz="907" dirty="0">
              <a:solidFill>
                <a:srgbClr val="99FF33"/>
              </a:solidFill>
            </a:endParaRPr>
          </a:p>
        </p:txBody>
      </p:sp>
      <p:sp>
        <p:nvSpPr>
          <p:cNvPr id="96260" name="Rectangle 4">
            <a:extLst>
              <a:ext uri="{FF2B5EF4-FFF2-40B4-BE49-F238E27FC236}">
                <a16:creationId xmlns:a16="http://schemas.microsoft.com/office/drawing/2014/main" id="{9DB922CB-4C6B-AF4F-9083-5571ED22D979}"/>
              </a:ext>
            </a:extLst>
          </p:cNvPr>
          <p:cNvSpPr>
            <a:spLocks noChangeArrowheads="1"/>
          </p:cNvSpPr>
          <p:nvPr/>
        </p:nvSpPr>
        <p:spPr bwMode="auto">
          <a:xfrm>
            <a:off x="1085850" y="1089433"/>
            <a:ext cx="3276600" cy="2774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l"/>
              <a:defRPr sz="2600">
                <a:solidFill>
                  <a:schemeClr val="tx1"/>
                </a:solidFill>
                <a:latin typeface="Arial" panose="020B0604020202020204" pitchFamily="34" charset="0"/>
              </a:defRPr>
            </a:lvl1pPr>
            <a:lvl2pPr marL="692150" indent="-347663">
              <a:spcBef>
                <a:spcPct val="20000"/>
              </a:spcBef>
              <a:buClr>
                <a:schemeClr val="accent2"/>
              </a:buClr>
              <a:buSzPct val="70000"/>
              <a:buFont typeface="Wingdings" pitchFamily="2" charset="2"/>
              <a:buChar char="l"/>
              <a:defRPr sz="2200">
                <a:solidFill>
                  <a:schemeClr val="tx1"/>
                </a:solidFill>
                <a:latin typeface="Arial" panose="020B0604020202020204" pitchFamily="34" charset="0"/>
              </a:defRPr>
            </a:lvl2pPr>
            <a:lvl3pPr marL="987425" indent="-293688">
              <a:spcBef>
                <a:spcPct val="20000"/>
              </a:spcBef>
              <a:buClr>
                <a:schemeClr val="accent1"/>
              </a:buClr>
              <a:buSzPct val="70000"/>
              <a:buFont typeface="Wingdings" pitchFamily="2" charset="2"/>
              <a:buChar char="l"/>
              <a:defRPr sz="2100">
                <a:solidFill>
                  <a:schemeClr val="tx1"/>
                </a:solidFill>
                <a:latin typeface="Arial" panose="020B0604020202020204" pitchFamily="34" charset="0"/>
              </a:defRPr>
            </a:lvl3pPr>
            <a:lvl4pPr marL="1281113" indent="-292100">
              <a:spcBef>
                <a:spcPct val="20000"/>
              </a:spcBef>
              <a:buClr>
                <a:schemeClr val="tx2"/>
              </a:buClr>
              <a:buSzPct val="75000"/>
              <a:buFont typeface="Wingdings" pitchFamily="2" charset="2"/>
              <a:buChar char="§"/>
              <a:defRPr>
                <a:solidFill>
                  <a:schemeClr val="tx1"/>
                </a:solidFill>
                <a:latin typeface="Arial" panose="020B0604020202020204" pitchFamily="34" charset="0"/>
              </a:defRPr>
            </a:lvl4pPr>
            <a:lvl5pPr marL="1598613" indent="-315913">
              <a:spcBef>
                <a:spcPct val="20000"/>
              </a:spcBef>
              <a:buClr>
                <a:schemeClr val="folHlink"/>
              </a:buClr>
              <a:buSzPct val="80000"/>
              <a:buFont typeface="Wingdings" pitchFamily="2" charset="2"/>
              <a:buChar char="§"/>
              <a:defRPr>
                <a:solidFill>
                  <a:schemeClr val="tx1"/>
                </a:solidFill>
                <a:latin typeface="Arial" panose="020B0604020202020204" pitchFamily="34" charset="0"/>
              </a:defRPr>
            </a:lvl5pPr>
            <a:lvl6pPr marL="20558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6pPr>
            <a:lvl7pPr marL="25130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7pPr>
            <a:lvl8pPr marL="29702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8pPr>
            <a:lvl9pPr marL="34274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9pPr>
          </a:lstStyle>
          <a:p>
            <a:pPr>
              <a:buFont typeface="Wingdings" pitchFamily="2" charset="2"/>
              <a:buNone/>
            </a:pPr>
            <a:r>
              <a:rPr lang="en-US" altLang="en-US" sz="832" dirty="0"/>
              <a:t>Class A--IQs of 13 Students	</a:t>
            </a:r>
          </a:p>
          <a:p>
            <a:pPr>
              <a:buFont typeface="Wingdings" pitchFamily="2" charset="2"/>
              <a:buNone/>
            </a:pPr>
            <a:r>
              <a:rPr lang="en-US" altLang="en-US" sz="832" dirty="0"/>
              <a:t>102		115		</a:t>
            </a:r>
          </a:p>
          <a:p>
            <a:pPr>
              <a:buFont typeface="Wingdings" pitchFamily="2" charset="2"/>
              <a:buNone/>
            </a:pPr>
            <a:r>
              <a:rPr lang="en-US" altLang="en-US" sz="832" dirty="0"/>
              <a:t>128		109	</a:t>
            </a:r>
          </a:p>
          <a:p>
            <a:pPr>
              <a:buFont typeface="Wingdings" pitchFamily="2" charset="2"/>
              <a:buNone/>
            </a:pPr>
            <a:r>
              <a:rPr lang="en-US" altLang="en-US" sz="832" dirty="0"/>
              <a:t>131		89	</a:t>
            </a:r>
          </a:p>
          <a:p>
            <a:pPr>
              <a:buFont typeface="Wingdings" pitchFamily="2" charset="2"/>
              <a:buNone/>
            </a:pPr>
            <a:r>
              <a:rPr lang="en-US" altLang="en-US" sz="832" dirty="0"/>
              <a:t>98		106		</a:t>
            </a:r>
          </a:p>
          <a:p>
            <a:pPr>
              <a:buFont typeface="Wingdings" pitchFamily="2" charset="2"/>
              <a:buNone/>
            </a:pPr>
            <a:r>
              <a:rPr lang="en-US" altLang="en-US" sz="832" dirty="0"/>
              <a:t>140		119		</a:t>
            </a:r>
          </a:p>
          <a:p>
            <a:pPr>
              <a:buFont typeface="Wingdings" pitchFamily="2" charset="2"/>
              <a:buNone/>
            </a:pPr>
            <a:r>
              <a:rPr lang="en-US" altLang="en-US" sz="832" dirty="0"/>
              <a:t>93		97</a:t>
            </a:r>
          </a:p>
          <a:p>
            <a:pPr>
              <a:buFont typeface="Wingdings" pitchFamily="2" charset="2"/>
              <a:buNone/>
            </a:pPr>
            <a:r>
              <a:rPr lang="en-US" altLang="en-US" sz="832" dirty="0"/>
              <a:t>110 </a:t>
            </a:r>
          </a:p>
          <a:p>
            <a:pPr>
              <a:buFont typeface="Wingdings" pitchFamily="2" charset="2"/>
              <a:buNone/>
            </a:pPr>
            <a:r>
              <a:rPr lang="en-US" altLang="en-US" sz="907" b="1" dirty="0">
                <a:latin typeface="Arial Unicode MS" panose="020B0604020202020204" pitchFamily="34" charset="-128"/>
              </a:rPr>
              <a:t>Y-</a:t>
            </a:r>
            <a:r>
              <a:rPr lang="en-US" altLang="en-US" sz="907" b="1" dirty="0" err="1">
                <a:latin typeface="Arial Unicode MS" panose="020B0604020202020204" pitchFamily="34" charset="-128"/>
              </a:rPr>
              <a:t>bar</a:t>
            </a:r>
            <a:r>
              <a:rPr lang="en-US" altLang="en-US" sz="907" b="1" baseline="-25000" dirty="0" err="1">
                <a:latin typeface="Arial Unicode MS" panose="020B0604020202020204" pitchFamily="34" charset="-128"/>
              </a:rPr>
              <a:t>A</a:t>
            </a:r>
            <a:r>
              <a:rPr lang="en-US" altLang="en-US" sz="907" b="1" dirty="0">
                <a:latin typeface="Arial Unicode MS" panose="020B0604020202020204" pitchFamily="34" charset="-128"/>
              </a:rPr>
              <a:t>  </a:t>
            </a:r>
            <a:r>
              <a:rPr lang="en-US" altLang="en-US" sz="907" b="1" i="1" dirty="0">
                <a:latin typeface="Arial Unicode MS" panose="020B0604020202020204" pitchFamily="34" charset="-128"/>
                <a:cs typeface="Times New Roman" panose="02020603050405020304" pitchFamily="18" charset="0"/>
              </a:rPr>
              <a:t>= 110.54</a:t>
            </a:r>
            <a:r>
              <a:rPr lang="en-US" altLang="en-US" sz="1134" i="1" dirty="0">
                <a:latin typeface="Arial Unicode MS" panose="020B0604020202020204" pitchFamily="34" charset="-128"/>
                <a:cs typeface="Times New Roman" panose="02020603050405020304" pitchFamily="18" charset="0"/>
              </a:rPr>
              <a:t> </a:t>
            </a:r>
          </a:p>
        </p:txBody>
      </p:sp>
      <p:sp>
        <p:nvSpPr>
          <p:cNvPr id="3" name="Footer Placeholder 2">
            <a:extLst>
              <a:ext uri="{FF2B5EF4-FFF2-40B4-BE49-F238E27FC236}">
                <a16:creationId xmlns:a16="http://schemas.microsoft.com/office/drawing/2014/main" id="{47FE4269-2669-28BF-EBA5-905A388159E2}"/>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845243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0ED2CFC3-191F-AF41-A5E6-9D21B94F9622}"/>
              </a:ext>
            </a:extLst>
          </p:cNvPr>
          <p:cNvSpPr>
            <a:spLocks noGrp="1" noChangeArrowheads="1"/>
          </p:cNvSpPr>
          <p:nvPr>
            <p:ph type="title"/>
          </p:nvPr>
        </p:nvSpPr>
        <p:spPr>
          <a:xfrm>
            <a:off x="1754149" y="211465"/>
            <a:ext cx="1101801" cy="215444"/>
          </a:xfrm>
        </p:spPr>
        <p:txBody>
          <a:bodyPr/>
          <a:lstStyle/>
          <a:p>
            <a:r>
              <a:rPr lang="en-US" altLang="en-US"/>
              <a:t>Variance</a:t>
            </a:r>
          </a:p>
        </p:txBody>
      </p:sp>
      <p:sp>
        <p:nvSpPr>
          <p:cNvPr id="97283" name="Rectangle 3">
            <a:extLst>
              <a:ext uri="{FF2B5EF4-FFF2-40B4-BE49-F238E27FC236}">
                <a16:creationId xmlns:a16="http://schemas.microsoft.com/office/drawing/2014/main" id="{8679AEC5-C766-F243-AC16-9567FC31C593}"/>
              </a:ext>
            </a:extLst>
          </p:cNvPr>
          <p:cNvSpPr>
            <a:spLocks noGrp="1" noChangeArrowheads="1"/>
          </p:cNvSpPr>
          <p:nvPr>
            <p:ph type="body" idx="1"/>
          </p:nvPr>
        </p:nvSpPr>
        <p:spPr>
          <a:xfrm>
            <a:off x="139124" y="757610"/>
            <a:ext cx="4299526" cy="1675074"/>
          </a:xfrm>
        </p:spPr>
        <p:txBody>
          <a:bodyPr/>
          <a:lstStyle/>
          <a:p>
            <a:r>
              <a:rPr lang="en-US" altLang="en-US" sz="907" dirty="0"/>
              <a:t>We want to add these to get total deviations, but if we were to do that, we would get zero every time.  Why?</a:t>
            </a:r>
          </a:p>
          <a:p>
            <a:r>
              <a:rPr lang="en-US" altLang="en-US" sz="907" dirty="0"/>
              <a:t>We need a way to eliminate negative signs.</a:t>
            </a:r>
          </a:p>
          <a:p>
            <a:pPr>
              <a:buFont typeface="Wingdings" pitchFamily="2" charset="2"/>
              <a:buNone/>
            </a:pPr>
            <a:endParaRPr lang="en-US" altLang="en-US" sz="907" dirty="0"/>
          </a:p>
          <a:p>
            <a:pPr>
              <a:buFont typeface="Wingdings" pitchFamily="2" charset="2"/>
              <a:buNone/>
            </a:pPr>
            <a:r>
              <a:rPr lang="en-US" altLang="en-US" sz="907" dirty="0"/>
              <a:t>Squaring the deviations will eliminate negative signs...</a:t>
            </a:r>
          </a:p>
          <a:p>
            <a:pPr>
              <a:buFont typeface="Wingdings" pitchFamily="2" charset="2"/>
              <a:buNone/>
            </a:pPr>
            <a:r>
              <a:rPr lang="en-US" altLang="en-US" sz="907" dirty="0"/>
              <a:t>A Deviation Squared:  (Y</a:t>
            </a:r>
            <a:r>
              <a:rPr lang="en-US" altLang="en-US" sz="907" i="1" dirty="0"/>
              <a:t>i</a:t>
            </a:r>
            <a:r>
              <a:rPr lang="en-US" altLang="en-US" sz="907" dirty="0"/>
              <a:t> – Y-bar)</a:t>
            </a:r>
            <a:r>
              <a:rPr lang="en-US" altLang="en-US" sz="907" baseline="30000" dirty="0"/>
              <a:t>2</a:t>
            </a:r>
            <a:endParaRPr lang="en-US" altLang="en-US" sz="907" dirty="0"/>
          </a:p>
          <a:p>
            <a:pPr>
              <a:buFont typeface="Wingdings" pitchFamily="2" charset="2"/>
              <a:buNone/>
            </a:pPr>
            <a:endParaRPr lang="en-US" altLang="en-US" sz="907" dirty="0"/>
          </a:p>
        </p:txBody>
      </p:sp>
      <p:sp>
        <p:nvSpPr>
          <p:cNvPr id="97284" name="Rectangle 4">
            <a:extLst>
              <a:ext uri="{FF2B5EF4-FFF2-40B4-BE49-F238E27FC236}">
                <a16:creationId xmlns:a16="http://schemas.microsoft.com/office/drawing/2014/main" id="{32043BC3-7D64-B04B-AD1D-194DF037BFDA}"/>
              </a:ext>
            </a:extLst>
          </p:cNvPr>
          <p:cNvSpPr>
            <a:spLocks noChangeArrowheads="1"/>
          </p:cNvSpPr>
          <p:nvPr/>
        </p:nvSpPr>
        <p:spPr bwMode="auto">
          <a:xfrm>
            <a:off x="628650" y="1882775"/>
            <a:ext cx="3537110" cy="968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defRPr>
            </a:lvl1pPr>
            <a:lvl2pPr marL="692150" indent="-347663">
              <a:spcBef>
                <a:spcPct val="20000"/>
              </a:spcBef>
              <a:buClr>
                <a:schemeClr val="accent2"/>
              </a:buClr>
              <a:buSzPct val="70000"/>
              <a:buFont typeface="Wingdings" pitchFamily="2" charset="2"/>
              <a:buChar char="l"/>
              <a:defRPr sz="2600">
                <a:solidFill>
                  <a:schemeClr val="tx1"/>
                </a:solidFill>
                <a:latin typeface="Arial" panose="020B0604020202020204" pitchFamily="34" charset="0"/>
              </a:defRPr>
            </a:lvl2pPr>
            <a:lvl3pPr marL="987425" indent="-293688">
              <a:spcBef>
                <a:spcPct val="20000"/>
              </a:spcBef>
              <a:buClr>
                <a:schemeClr val="accent1"/>
              </a:buClr>
              <a:buSzPct val="70000"/>
              <a:buFont typeface="Wingdings" pitchFamily="2" charset="2"/>
              <a:buChar char="l"/>
              <a:defRPr sz="2300">
                <a:solidFill>
                  <a:schemeClr val="tx1"/>
                </a:solidFill>
                <a:latin typeface="Arial" panose="020B0604020202020204" pitchFamily="34" charset="0"/>
              </a:defRPr>
            </a:lvl3pPr>
            <a:lvl4pPr marL="1281113" indent="-292100">
              <a:spcBef>
                <a:spcPct val="20000"/>
              </a:spcBef>
              <a:buClr>
                <a:schemeClr val="tx2"/>
              </a:buClr>
              <a:buSzPct val="75000"/>
              <a:buFont typeface="Wingdings" pitchFamily="2" charset="2"/>
              <a:buChar char="§"/>
              <a:defRPr sz="2000">
                <a:solidFill>
                  <a:schemeClr val="tx1"/>
                </a:solidFill>
                <a:latin typeface="Arial" panose="020B0604020202020204" pitchFamily="34" charset="0"/>
              </a:defRPr>
            </a:lvl4pPr>
            <a:lvl5pPr marL="1598613" indent="-315913">
              <a:spcBef>
                <a:spcPct val="20000"/>
              </a:spcBef>
              <a:buClr>
                <a:schemeClr val="folHlink"/>
              </a:buClr>
              <a:buSzPct val="80000"/>
              <a:buFont typeface="Wingdings" pitchFamily="2" charset="2"/>
              <a:buChar char="§"/>
              <a:defRPr sz="2000">
                <a:solidFill>
                  <a:schemeClr val="tx1"/>
                </a:solidFill>
                <a:latin typeface="Arial" panose="020B0604020202020204" pitchFamily="34" charset="0"/>
              </a:defRPr>
            </a:lvl5pPr>
            <a:lvl6pPr marL="2055813" indent="-315913" fontAlgn="base">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defRPr>
            </a:lvl6pPr>
            <a:lvl7pPr marL="2513013" indent="-315913" fontAlgn="base">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defRPr>
            </a:lvl7pPr>
            <a:lvl8pPr marL="2970213" indent="-315913" fontAlgn="base">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defRPr>
            </a:lvl8pPr>
            <a:lvl9pPr marL="3427413" indent="-315913" fontAlgn="base">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defRPr>
            </a:lvl9pPr>
          </a:lstStyle>
          <a:p>
            <a:pPr>
              <a:lnSpc>
                <a:spcPct val="80000"/>
              </a:lnSpc>
              <a:buFont typeface="Wingdings" pitchFamily="2" charset="2"/>
              <a:buNone/>
            </a:pPr>
            <a:r>
              <a:rPr lang="en-US" altLang="en-US" sz="907" dirty="0"/>
              <a:t>Back to the IQ example, </a:t>
            </a:r>
          </a:p>
          <a:p>
            <a:pPr>
              <a:lnSpc>
                <a:spcPct val="80000"/>
              </a:lnSpc>
              <a:buFont typeface="Wingdings" pitchFamily="2" charset="2"/>
              <a:buNone/>
            </a:pPr>
            <a:r>
              <a:rPr lang="en-US" altLang="en-US" sz="907" dirty="0"/>
              <a:t>A deviation squared for 102 is:   of 115:</a:t>
            </a:r>
          </a:p>
          <a:p>
            <a:pPr>
              <a:lnSpc>
                <a:spcPct val="80000"/>
              </a:lnSpc>
              <a:buFont typeface="Wingdings" pitchFamily="2" charset="2"/>
              <a:buNone/>
            </a:pPr>
            <a:r>
              <a:rPr lang="en-US" altLang="en-US" sz="756" dirty="0">
                <a:solidFill>
                  <a:schemeClr val="tx2"/>
                </a:solidFill>
              </a:rPr>
              <a:t>(102 - 110.54)</a:t>
            </a:r>
            <a:r>
              <a:rPr lang="en-US" altLang="en-US" sz="756" baseline="30000" dirty="0">
                <a:solidFill>
                  <a:schemeClr val="tx2"/>
                </a:solidFill>
              </a:rPr>
              <a:t>2</a:t>
            </a:r>
            <a:r>
              <a:rPr lang="en-US" altLang="en-US" sz="756" dirty="0">
                <a:solidFill>
                  <a:schemeClr val="tx2"/>
                </a:solidFill>
              </a:rPr>
              <a:t> = (-8.54)</a:t>
            </a:r>
            <a:r>
              <a:rPr lang="en-US" altLang="en-US" sz="756" baseline="30000" dirty="0">
                <a:solidFill>
                  <a:schemeClr val="tx2"/>
                </a:solidFill>
              </a:rPr>
              <a:t>2 =</a:t>
            </a:r>
            <a:r>
              <a:rPr lang="en-US" altLang="en-US" sz="756" dirty="0">
                <a:solidFill>
                  <a:schemeClr val="tx2"/>
                </a:solidFill>
              </a:rPr>
              <a:t> 72.93</a:t>
            </a:r>
            <a:r>
              <a:rPr lang="en-US" altLang="en-US" sz="756" dirty="0"/>
              <a:t>          </a:t>
            </a:r>
            <a:r>
              <a:rPr lang="en-US" altLang="en-US" sz="756" dirty="0">
                <a:solidFill>
                  <a:srgbClr val="993300"/>
                </a:solidFill>
              </a:rPr>
              <a:t>(115 - 110.54)</a:t>
            </a:r>
            <a:r>
              <a:rPr lang="en-US" altLang="en-US" sz="756" baseline="30000" dirty="0">
                <a:solidFill>
                  <a:srgbClr val="993300"/>
                </a:solidFill>
              </a:rPr>
              <a:t>2</a:t>
            </a:r>
            <a:r>
              <a:rPr lang="en-US" altLang="en-US" sz="756" dirty="0">
                <a:solidFill>
                  <a:srgbClr val="993300"/>
                </a:solidFill>
              </a:rPr>
              <a:t> = (4.46)</a:t>
            </a:r>
            <a:r>
              <a:rPr lang="en-US" altLang="en-US" sz="756" baseline="30000" dirty="0">
                <a:solidFill>
                  <a:srgbClr val="993300"/>
                </a:solidFill>
              </a:rPr>
              <a:t>2</a:t>
            </a:r>
            <a:r>
              <a:rPr lang="en-US" altLang="en-US" sz="756" dirty="0">
                <a:solidFill>
                  <a:srgbClr val="993300"/>
                </a:solidFill>
              </a:rPr>
              <a:t> = 19.89</a:t>
            </a:r>
            <a:endParaRPr lang="en-US" altLang="en-US" sz="907" dirty="0">
              <a:solidFill>
                <a:srgbClr val="99FF33"/>
              </a:solidFill>
            </a:endParaRPr>
          </a:p>
        </p:txBody>
      </p:sp>
      <p:sp>
        <p:nvSpPr>
          <p:cNvPr id="3" name="Footer Placeholder 2">
            <a:extLst>
              <a:ext uri="{FF2B5EF4-FFF2-40B4-BE49-F238E27FC236}">
                <a16:creationId xmlns:a16="http://schemas.microsoft.com/office/drawing/2014/main" id="{7CF4644A-0C34-1CD0-FADA-3BB9E74AAD2C}"/>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699043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CF209A-38FD-5E42-82AC-02AB751E534D}"/>
              </a:ext>
            </a:extLst>
          </p:cNvPr>
          <p:cNvSpPr>
            <a:spLocks noGrp="1" noChangeArrowheads="1"/>
          </p:cNvSpPr>
          <p:nvPr>
            <p:ph type="title"/>
          </p:nvPr>
        </p:nvSpPr>
        <p:spPr>
          <a:xfrm>
            <a:off x="1754149" y="211465"/>
            <a:ext cx="1101801" cy="215444"/>
          </a:xfrm>
        </p:spPr>
        <p:txBody>
          <a:bodyPr/>
          <a:lstStyle/>
          <a:p>
            <a:r>
              <a:rPr lang="en-US" altLang="en-US"/>
              <a:t>Variance</a:t>
            </a:r>
          </a:p>
        </p:txBody>
      </p:sp>
      <p:sp>
        <p:nvSpPr>
          <p:cNvPr id="98307" name="Rectangle 3">
            <a:extLst>
              <a:ext uri="{FF2B5EF4-FFF2-40B4-BE49-F238E27FC236}">
                <a16:creationId xmlns:a16="http://schemas.microsoft.com/office/drawing/2014/main" id="{88B6F87B-AF52-6C48-B1EB-56F1FB344B04}"/>
              </a:ext>
            </a:extLst>
          </p:cNvPr>
          <p:cNvSpPr>
            <a:spLocks noGrp="1" noChangeArrowheads="1"/>
          </p:cNvSpPr>
          <p:nvPr>
            <p:ph type="body" idx="1"/>
          </p:nvPr>
        </p:nvSpPr>
        <p:spPr>
          <a:xfrm>
            <a:off x="367930" y="856397"/>
            <a:ext cx="4146919" cy="1788378"/>
          </a:xfrm>
        </p:spPr>
        <p:txBody>
          <a:bodyPr/>
          <a:lstStyle/>
          <a:p>
            <a:pPr>
              <a:buFont typeface="Wingdings" pitchFamily="2" charset="2"/>
              <a:buNone/>
            </a:pPr>
            <a:r>
              <a:rPr lang="en-US" altLang="en-US" dirty="0"/>
              <a:t>If you were to add all the squared deviations together, you’d get what we call the </a:t>
            </a:r>
          </a:p>
          <a:p>
            <a:pPr>
              <a:buFont typeface="Wingdings" pitchFamily="2" charset="2"/>
              <a:buNone/>
            </a:pPr>
            <a:r>
              <a:rPr lang="en-US" altLang="en-US" dirty="0"/>
              <a:t>	“Sum of Squares.”</a:t>
            </a:r>
          </a:p>
          <a:p>
            <a:pPr>
              <a:buFont typeface="Wingdings" pitchFamily="2" charset="2"/>
              <a:buNone/>
            </a:pPr>
            <a:endParaRPr lang="en-US" altLang="en-US" dirty="0"/>
          </a:p>
          <a:p>
            <a:pPr>
              <a:buFont typeface="Wingdings" pitchFamily="2" charset="2"/>
              <a:buNone/>
            </a:pPr>
            <a:r>
              <a:rPr lang="en-US" altLang="en-US" dirty="0"/>
              <a:t>Sum of Squares (SS) = </a:t>
            </a:r>
            <a:r>
              <a:rPr lang="el-GR" altLang="en-US" dirty="0">
                <a:latin typeface="Times New Roman" panose="02020603050405020304" pitchFamily="18" charset="0"/>
                <a:cs typeface="Times New Roman" panose="02020603050405020304" pitchFamily="18" charset="0"/>
              </a:rPr>
              <a:t>Σ</a:t>
            </a:r>
            <a:r>
              <a:rPr lang="en-US" altLang="en-US" dirty="0">
                <a:latin typeface="Times New Roman" panose="02020603050405020304" pitchFamily="18" charset="0"/>
                <a:cs typeface="Times New Roman" panose="02020603050405020304" pitchFamily="18" charset="0"/>
              </a:rPr>
              <a:t> (Y</a:t>
            </a:r>
            <a:r>
              <a:rPr lang="en-US" altLang="en-US" i="1" dirty="0">
                <a:latin typeface="Times New Roman" panose="02020603050405020304" pitchFamily="18" charset="0"/>
                <a:cs typeface="Times New Roman" panose="02020603050405020304" pitchFamily="18" charset="0"/>
              </a:rPr>
              <a:t>i</a:t>
            </a:r>
            <a:r>
              <a:rPr lang="en-US" altLang="en-US" dirty="0">
                <a:latin typeface="Times New Roman" panose="02020603050405020304" pitchFamily="18" charset="0"/>
                <a:cs typeface="Times New Roman" panose="02020603050405020304" pitchFamily="18" charset="0"/>
              </a:rPr>
              <a:t> – Y-bar)</a:t>
            </a:r>
            <a:r>
              <a:rPr lang="en-US" altLang="en-US" baseline="30000" dirty="0">
                <a:latin typeface="Times New Roman" panose="02020603050405020304" pitchFamily="18" charset="0"/>
                <a:cs typeface="Times New Roman" panose="02020603050405020304" pitchFamily="18" charset="0"/>
              </a:rPr>
              <a:t>2</a:t>
            </a:r>
          </a:p>
          <a:p>
            <a:pPr>
              <a:buFont typeface="Wingdings" pitchFamily="2" charset="2"/>
              <a:buNone/>
            </a:pPr>
            <a:endParaRPr lang="en-US" altLang="en-US" baseline="30000" dirty="0">
              <a:latin typeface="Times New Roman" panose="02020603050405020304" pitchFamily="18" charset="0"/>
              <a:cs typeface="Times New Roman" panose="02020603050405020304" pitchFamily="18" charset="0"/>
            </a:endParaRPr>
          </a:p>
          <a:p>
            <a:pPr>
              <a:buFont typeface="Wingdings" pitchFamily="2" charset="2"/>
              <a:buNone/>
            </a:pPr>
            <a:r>
              <a:rPr lang="en-US" altLang="en-US" dirty="0">
                <a:latin typeface="Times New Roman" panose="02020603050405020304" pitchFamily="18" charset="0"/>
                <a:cs typeface="Times New Roman" panose="02020603050405020304" pitchFamily="18" charset="0"/>
              </a:rPr>
              <a:t>SS = (Y1 – Y-bar)</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 (Y2 – Y-bar)</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 . . . + (</a:t>
            </a:r>
            <a:r>
              <a:rPr lang="en-US" altLang="en-US" dirty="0" err="1">
                <a:latin typeface="Times New Roman" panose="02020603050405020304" pitchFamily="18" charset="0"/>
                <a:cs typeface="Times New Roman" panose="02020603050405020304" pitchFamily="18" charset="0"/>
              </a:rPr>
              <a:t>Yn</a:t>
            </a:r>
            <a:r>
              <a:rPr lang="en-US" altLang="en-US" dirty="0">
                <a:latin typeface="Times New Roman" panose="02020603050405020304" pitchFamily="18" charset="0"/>
                <a:cs typeface="Times New Roman" panose="02020603050405020304" pitchFamily="18" charset="0"/>
              </a:rPr>
              <a:t> – Y-bar)</a:t>
            </a:r>
            <a:r>
              <a:rPr lang="en-US" altLang="en-US" baseline="30000" dirty="0">
                <a:latin typeface="Times New Roman" panose="02020603050405020304" pitchFamily="18" charset="0"/>
                <a:cs typeface="Times New Roman" panose="02020603050405020304" pitchFamily="18" charset="0"/>
              </a:rPr>
              <a:t>2</a:t>
            </a:r>
            <a:endParaRPr lang="el-GR" altLang="en-US" dirty="0">
              <a:latin typeface="Times New Roman" panose="02020603050405020304" pitchFamily="18" charset="0"/>
              <a:cs typeface="Times New Roman" panose="02020603050405020304" pitchFamily="18" charset="0"/>
            </a:endParaRPr>
          </a:p>
          <a:p>
            <a:pPr>
              <a:buFont typeface="Wingdings" pitchFamily="2" charset="2"/>
              <a:buNone/>
            </a:pPr>
            <a:endParaRPr lang="en-US" altLang="en-US" dirty="0"/>
          </a:p>
        </p:txBody>
      </p:sp>
      <p:sp>
        <p:nvSpPr>
          <p:cNvPr id="3" name="Footer Placeholder 2">
            <a:extLst>
              <a:ext uri="{FF2B5EF4-FFF2-40B4-BE49-F238E27FC236}">
                <a16:creationId xmlns:a16="http://schemas.microsoft.com/office/drawing/2014/main" id="{E77C0A08-C336-109F-5020-2031B03804B6}"/>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41062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06D70EF9-2263-BD4F-B717-9DAA48E6091E}"/>
              </a:ext>
            </a:extLst>
          </p:cNvPr>
          <p:cNvSpPr>
            <a:spLocks noGrp="1" noChangeArrowheads="1"/>
          </p:cNvSpPr>
          <p:nvPr>
            <p:ph type="title"/>
          </p:nvPr>
        </p:nvSpPr>
        <p:spPr>
          <a:xfrm>
            <a:off x="1754149" y="211465"/>
            <a:ext cx="1101801" cy="215444"/>
          </a:xfrm>
        </p:spPr>
        <p:txBody>
          <a:bodyPr/>
          <a:lstStyle/>
          <a:p>
            <a:r>
              <a:rPr lang="en-US" altLang="en-US"/>
              <a:t>Variance</a:t>
            </a:r>
          </a:p>
        </p:txBody>
      </p:sp>
      <p:sp>
        <p:nvSpPr>
          <p:cNvPr id="99331" name="Rectangle 3">
            <a:extLst>
              <a:ext uri="{FF2B5EF4-FFF2-40B4-BE49-F238E27FC236}">
                <a16:creationId xmlns:a16="http://schemas.microsoft.com/office/drawing/2014/main" id="{907415C9-05EC-C846-BF61-C81AFE11331F}"/>
              </a:ext>
            </a:extLst>
          </p:cNvPr>
          <p:cNvSpPr>
            <a:spLocks noGrp="1" noChangeArrowheads="1"/>
          </p:cNvSpPr>
          <p:nvPr>
            <p:ph type="body" idx="1"/>
          </p:nvPr>
        </p:nvSpPr>
        <p:spPr>
          <a:xfrm>
            <a:off x="662703" y="1067673"/>
            <a:ext cx="1794748" cy="1577102"/>
          </a:xfrm>
        </p:spPr>
        <p:txBody>
          <a:bodyPr>
            <a:normAutofit/>
          </a:bodyPr>
          <a:lstStyle/>
          <a:p>
            <a:pPr>
              <a:lnSpc>
                <a:spcPct val="80000"/>
              </a:lnSpc>
              <a:buFont typeface="Wingdings" pitchFamily="2" charset="2"/>
              <a:buNone/>
            </a:pPr>
            <a:r>
              <a:rPr lang="en-US" altLang="en-US" sz="907" dirty="0"/>
              <a:t>Class A, sum of squares:</a:t>
            </a:r>
          </a:p>
          <a:p>
            <a:pPr>
              <a:lnSpc>
                <a:spcPct val="80000"/>
              </a:lnSpc>
              <a:buFont typeface="Wingdings" pitchFamily="2" charset="2"/>
              <a:buNone/>
            </a:pPr>
            <a:endParaRPr lang="en-US" altLang="en-US" sz="378" dirty="0"/>
          </a:p>
          <a:p>
            <a:pPr>
              <a:buFont typeface="Wingdings" pitchFamily="2" charset="2"/>
              <a:buNone/>
            </a:pPr>
            <a:r>
              <a:rPr lang="en-US" altLang="en-US" sz="832" dirty="0"/>
              <a:t>(102 – 110.54)</a:t>
            </a:r>
            <a:r>
              <a:rPr lang="en-US" altLang="en-US" sz="832" baseline="30000" dirty="0"/>
              <a:t>2</a:t>
            </a:r>
            <a:r>
              <a:rPr lang="en-US" altLang="en-US" sz="832" dirty="0"/>
              <a:t> + (115 – 110.54)</a:t>
            </a:r>
            <a:r>
              <a:rPr lang="en-US" altLang="en-US" sz="832" baseline="30000" dirty="0"/>
              <a:t>2</a:t>
            </a:r>
            <a:r>
              <a:rPr lang="en-US" altLang="en-US" sz="832" dirty="0"/>
              <a:t> +</a:t>
            </a:r>
          </a:p>
          <a:p>
            <a:pPr>
              <a:buFont typeface="Wingdings" pitchFamily="2" charset="2"/>
              <a:buNone/>
            </a:pPr>
            <a:r>
              <a:rPr lang="en-US" altLang="en-US" sz="832" dirty="0"/>
              <a:t>(126 – 110.54)</a:t>
            </a:r>
            <a:r>
              <a:rPr lang="en-US" altLang="en-US" sz="832" baseline="30000" dirty="0"/>
              <a:t>2</a:t>
            </a:r>
            <a:r>
              <a:rPr lang="en-US" altLang="en-US" sz="832" dirty="0"/>
              <a:t> + (109 – 110.54)</a:t>
            </a:r>
            <a:r>
              <a:rPr lang="en-US" altLang="en-US" sz="832" baseline="30000" dirty="0"/>
              <a:t>2</a:t>
            </a:r>
            <a:r>
              <a:rPr lang="en-US" altLang="en-US" sz="832" dirty="0"/>
              <a:t> +</a:t>
            </a:r>
          </a:p>
          <a:p>
            <a:pPr>
              <a:buFont typeface="Wingdings" pitchFamily="2" charset="2"/>
              <a:buNone/>
            </a:pPr>
            <a:r>
              <a:rPr lang="en-US" altLang="en-US" sz="832" dirty="0"/>
              <a:t>(131 – 110.54)</a:t>
            </a:r>
            <a:r>
              <a:rPr lang="en-US" altLang="en-US" sz="832" baseline="30000" dirty="0"/>
              <a:t>2</a:t>
            </a:r>
            <a:r>
              <a:rPr lang="en-US" altLang="en-US" sz="832" dirty="0"/>
              <a:t> + (89 – 110.54)</a:t>
            </a:r>
            <a:r>
              <a:rPr lang="en-US" altLang="en-US" sz="832" baseline="30000" dirty="0"/>
              <a:t>2</a:t>
            </a:r>
            <a:r>
              <a:rPr lang="en-US" altLang="en-US" sz="832" dirty="0"/>
              <a:t> +</a:t>
            </a:r>
          </a:p>
          <a:p>
            <a:pPr>
              <a:buFont typeface="Wingdings" pitchFamily="2" charset="2"/>
              <a:buNone/>
            </a:pPr>
            <a:r>
              <a:rPr lang="en-US" altLang="en-US" sz="832" dirty="0"/>
              <a:t>(98 – 110.54)</a:t>
            </a:r>
            <a:r>
              <a:rPr lang="en-US" altLang="en-US" sz="832" baseline="30000" dirty="0"/>
              <a:t>2</a:t>
            </a:r>
            <a:r>
              <a:rPr lang="en-US" altLang="en-US" sz="832" dirty="0"/>
              <a:t> + (106 – 110.54)</a:t>
            </a:r>
            <a:r>
              <a:rPr lang="en-US" altLang="en-US" sz="832" baseline="30000" dirty="0"/>
              <a:t>2</a:t>
            </a:r>
            <a:r>
              <a:rPr lang="en-US" altLang="en-US" sz="832" dirty="0"/>
              <a:t> +</a:t>
            </a:r>
          </a:p>
          <a:p>
            <a:pPr>
              <a:buFont typeface="Wingdings" pitchFamily="2" charset="2"/>
              <a:buNone/>
            </a:pPr>
            <a:r>
              <a:rPr lang="en-US" altLang="en-US" sz="832" dirty="0"/>
              <a:t>(140 – 110.54)</a:t>
            </a:r>
            <a:r>
              <a:rPr lang="en-US" altLang="en-US" sz="832" baseline="30000" dirty="0"/>
              <a:t>2</a:t>
            </a:r>
            <a:r>
              <a:rPr lang="en-US" altLang="en-US" sz="832" dirty="0"/>
              <a:t> + (119 – 110.54)</a:t>
            </a:r>
            <a:r>
              <a:rPr lang="en-US" altLang="en-US" sz="832" baseline="30000" dirty="0"/>
              <a:t>2</a:t>
            </a:r>
            <a:r>
              <a:rPr lang="en-US" altLang="en-US" sz="832" dirty="0"/>
              <a:t> +</a:t>
            </a:r>
          </a:p>
          <a:p>
            <a:pPr>
              <a:buFont typeface="Wingdings" pitchFamily="2" charset="2"/>
              <a:buNone/>
            </a:pPr>
            <a:r>
              <a:rPr lang="en-US" altLang="en-US" sz="832" dirty="0"/>
              <a:t>(93 – 110.54)</a:t>
            </a:r>
            <a:r>
              <a:rPr lang="en-US" altLang="en-US" sz="832" baseline="30000" dirty="0"/>
              <a:t>2</a:t>
            </a:r>
            <a:r>
              <a:rPr lang="en-US" altLang="en-US" sz="832" dirty="0"/>
              <a:t> + (97 – 110.54)</a:t>
            </a:r>
            <a:r>
              <a:rPr lang="en-US" altLang="en-US" sz="832" baseline="30000" dirty="0"/>
              <a:t>2 </a:t>
            </a:r>
            <a:r>
              <a:rPr lang="en-US" altLang="en-US" sz="832" dirty="0"/>
              <a:t> +</a:t>
            </a:r>
          </a:p>
          <a:p>
            <a:pPr>
              <a:buFont typeface="Wingdings" pitchFamily="2" charset="2"/>
              <a:buNone/>
            </a:pPr>
            <a:r>
              <a:rPr lang="en-US" altLang="en-US" sz="832" dirty="0"/>
              <a:t>(110 – 110.54)</a:t>
            </a:r>
            <a:r>
              <a:rPr lang="en-US" altLang="en-US" sz="907" baseline="30000" dirty="0"/>
              <a:t> </a:t>
            </a:r>
            <a:r>
              <a:rPr lang="en-US" altLang="en-US" sz="907" dirty="0"/>
              <a:t>= SS = </a:t>
            </a:r>
            <a:r>
              <a:rPr lang="en-US" altLang="en-US" sz="907" dirty="0">
                <a:solidFill>
                  <a:srgbClr val="FF0000"/>
                </a:solidFill>
              </a:rPr>
              <a:t>2825.39</a:t>
            </a:r>
          </a:p>
          <a:p>
            <a:pPr>
              <a:lnSpc>
                <a:spcPct val="80000"/>
              </a:lnSpc>
              <a:buFont typeface="Wingdings" pitchFamily="2" charset="2"/>
              <a:buNone/>
            </a:pPr>
            <a:endParaRPr lang="en-US" altLang="en-US" sz="643" dirty="0"/>
          </a:p>
          <a:p>
            <a:pPr>
              <a:lnSpc>
                <a:spcPct val="80000"/>
              </a:lnSpc>
              <a:buFont typeface="Wingdings" pitchFamily="2" charset="2"/>
              <a:buNone/>
            </a:pPr>
            <a:endParaRPr lang="en-US" altLang="en-US" sz="643" dirty="0"/>
          </a:p>
          <a:p>
            <a:pPr>
              <a:lnSpc>
                <a:spcPct val="80000"/>
              </a:lnSpc>
              <a:buFont typeface="Wingdings" pitchFamily="2" charset="2"/>
              <a:buNone/>
            </a:pPr>
            <a:endParaRPr lang="en-US" altLang="en-US" sz="643" dirty="0"/>
          </a:p>
        </p:txBody>
      </p:sp>
      <p:sp>
        <p:nvSpPr>
          <p:cNvPr id="99332" name="Rectangle 4">
            <a:extLst>
              <a:ext uri="{FF2B5EF4-FFF2-40B4-BE49-F238E27FC236}">
                <a16:creationId xmlns:a16="http://schemas.microsoft.com/office/drawing/2014/main" id="{9E3CEAED-F4CB-D140-9258-27E4716AFA14}"/>
              </a:ext>
            </a:extLst>
          </p:cNvPr>
          <p:cNvSpPr>
            <a:spLocks noChangeArrowheads="1"/>
          </p:cNvSpPr>
          <p:nvPr/>
        </p:nvSpPr>
        <p:spPr bwMode="auto">
          <a:xfrm>
            <a:off x="2506742" y="1125299"/>
            <a:ext cx="3074908" cy="1383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l"/>
              <a:defRPr sz="2600">
                <a:solidFill>
                  <a:schemeClr val="tx1"/>
                </a:solidFill>
                <a:latin typeface="Arial" panose="020B0604020202020204" pitchFamily="34" charset="0"/>
              </a:defRPr>
            </a:lvl1pPr>
            <a:lvl2pPr marL="692150" indent="-347663">
              <a:spcBef>
                <a:spcPct val="20000"/>
              </a:spcBef>
              <a:buClr>
                <a:schemeClr val="accent2"/>
              </a:buClr>
              <a:buSzPct val="70000"/>
              <a:buFont typeface="Wingdings" pitchFamily="2" charset="2"/>
              <a:buChar char="l"/>
              <a:defRPr sz="2200">
                <a:solidFill>
                  <a:schemeClr val="tx1"/>
                </a:solidFill>
                <a:latin typeface="Arial" panose="020B0604020202020204" pitchFamily="34" charset="0"/>
              </a:defRPr>
            </a:lvl2pPr>
            <a:lvl3pPr marL="987425" indent="-293688">
              <a:spcBef>
                <a:spcPct val="20000"/>
              </a:spcBef>
              <a:buClr>
                <a:schemeClr val="accent1"/>
              </a:buClr>
              <a:buSzPct val="70000"/>
              <a:buFont typeface="Wingdings" pitchFamily="2" charset="2"/>
              <a:buChar char="l"/>
              <a:defRPr sz="2100">
                <a:solidFill>
                  <a:schemeClr val="tx1"/>
                </a:solidFill>
                <a:latin typeface="Arial" panose="020B0604020202020204" pitchFamily="34" charset="0"/>
              </a:defRPr>
            </a:lvl3pPr>
            <a:lvl4pPr marL="1281113" indent="-292100">
              <a:spcBef>
                <a:spcPct val="20000"/>
              </a:spcBef>
              <a:buClr>
                <a:schemeClr val="tx2"/>
              </a:buClr>
              <a:buSzPct val="75000"/>
              <a:buFont typeface="Wingdings" pitchFamily="2" charset="2"/>
              <a:buChar char="§"/>
              <a:defRPr>
                <a:solidFill>
                  <a:schemeClr val="tx1"/>
                </a:solidFill>
                <a:latin typeface="Arial" panose="020B0604020202020204" pitchFamily="34" charset="0"/>
              </a:defRPr>
            </a:lvl4pPr>
            <a:lvl5pPr marL="1598613" indent="-315913">
              <a:spcBef>
                <a:spcPct val="20000"/>
              </a:spcBef>
              <a:buClr>
                <a:schemeClr val="folHlink"/>
              </a:buClr>
              <a:buSzPct val="80000"/>
              <a:buFont typeface="Wingdings" pitchFamily="2" charset="2"/>
              <a:buChar char="§"/>
              <a:defRPr>
                <a:solidFill>
                  <a:schemeClr val="tx1"/>
                </a:solidFill>
                <a:latin typeface="Arial" panose="020B0604020202020204" pitchFamily="34" charset="0"/>
              </a:defRPr>
            </a:lvl5pPr>
            <a:lvl6pPr marL="20558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6pPr>
            <a:lvl7pPr marL="25130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7pPr>
            <a:lvl8pPr marL="29702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8pPr>
            <a:lvl9pPr marL="34274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9pPr>
          </a:lstStyle>
          <a:p>
            <a:pPr>
              <a:buFont typeface="Wingdings" pitchFamily="2" charset="2"/>
              <a:buNone/>
            </a:pPr>
            <a:r>
              <a:rPr lang="en-US" altLang="en-US" sz="832" dirty="0"/>
              <a:t>Class A--IQs of 13 Students	</a:t>
            </a:r>
          </a:p>
          <a:p>
            <a:pPr>
              <a:buFont typeface="Wingdings" pitchFamily="2" charset="2"/>
              <a:buNone/>
            </a:pPr>
            <a:r>
              <a:rPr lang="en-US" altLang="en-US" sz="832" dirty="0"/>
              <a:t>102		115		</a:t>
            </a:r>
          </a:p>
          <a:p>
            <a:pPr>
              <a:buFont typeface="Wingdings" pitchFamily="2" charset="2"/>
              <a:buNone/>
            </a:pPr>
            <a:r>
              <a:rPr lang="en-US" altLang="en-US" sz="832" dirty="0"/>
              <a:t>128		109	</a:t>
            </a:r>
          </a:p>
          <a:p>
            <a:pPr>
              <a:buFont typeface="Wingdings" pitchFamily="2" charset="2"/>
              <a:buNone/>
            </a:pPr>
            <a:r>
              <a:rPr lang="en-US" altLang="en-US" sz="832" dirty="0"/>
              <a:t>131		89	</a:t>
            </a:r>
          </a:p>
          <a:p>
            <a:pPr>
              <a:buFont typeface="Wingdings" pitchFamily="2" charset="2"/>
              <a:buNone/>
            </a:pPr>
            <a:r>
              <a:rPr lang="en-US" altLang="en-US" sz="832" dirty="0"/>
              <a:t>98		106		</a:t>
            </a:r>
          </a:p>
          <a:p>
            <a:pPr>
              <a:buFont typeface="Wingdings" pitchFamily="2" charset="2"/>
              <a:buNone/>
            </a:pPr>
            <a:r>
              <a:rPr lang="en-US" altLang="en-US" sz="832" dirty="0"/>
              <a:t>140		119		</a:t>
            </a:r>
          </a:p>
          <a:p>
            <a:pPr>
              <a:buFont typeface="Wingdings" pitchFamily="2" charset="2"/>
              <a:buNone/>
            </a:pPr>
            <a:r>
              <a:rPr lang="en-US" altLang="en-US" sz="832" dirty="0"/>
              <a:t>93		97</a:t>
            </a:r>
          </a:p>
          <a:p>
            <a:pPr>
              <a:buFont typeface="Wingdings" pitchFamily="2" charset="2"/>
              <a:buNone/>
            </a:pPr>
            <a:r>
              <a:rPr lang="en-US" altLang="en-US" sz="832" dirty="0"/>
              <a:t>110</a:t>
            </a:r>
          </a:p>
          <a:p>
            <a:pPr>
              <a:buFont typeface="Wingdings" pitchFamily="2" charset="2"/>
              <a:buNone/>
            </a:pPr>
            <a:r>
              <a:rPr lang="en-US" altLang="en-US" sz="832" dirty="0"/>
              <a:t>Y-bar = 110.54</a:t>
            </a:r>
          </a:p>
        </p:txBody>
      </p:sp>
      <p:sp>
        <p:nvSpPr>
          <p:cNvPr id="3" name="Footer Placeholder 2">
            <a:extLst>
              <a:ext uri="{FF2B5EF4-FFF2-40B4-BE49-F238E27FC236}">
                <a16:creationId xmlns:a16="http://schemas.microsoft.com/office/drawing/2014/main" id="{B6374AE5-E355-933F-DB22-30EB2420A87E}"/>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17264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8D297E3-411A-4E45-A821-142983564FA1}"/>
              </a:ext>
            </a:extLst>
          </p:cNvPr>
          <p:cNvSpPr>
            <a:spLocks noGrp="1" noChangeArrowheads="1"/>
          </p:cNvSpPr>
          <p:nvPr>
            <p:ph type="title"/>
          </p:nvPr>
        </p:nvSpPr>
        <p:spPr>
          <a:xfrm>
            <a:off x="1754149" y="211465"/>
            <a:ext cx="1101801" cy="215444"/>
          </a:xfrm>
        </p:spPr>
        <p:txBody>
          <a:bodyPr/>
          <a:lstStyle/>
          <a:p>
            <a:r>
              <a:rPr lang="en-US" altLang="en-US"/>
              <a:t>Variance</a:t>
            </a:r>
          </a:p>
        </p:txBody>
      </p:sp>
      <p:sp>
        <p:nvSpPr>
          <p:cNvPr id="100355" name="Rectangle 3">
            <a:extLst>
              <a:ext uri="{FF2B5EF4-FFF2-40B4-BE49-F238E27FC236}">
                <a16:creationId xmlns:a16="http://schemas.microsoft.com/office/drawing/2014/main" id="{6507E152-B738-D04A-B1D5-550DBD4470F1}"/>
              </a:ext>
            </a:extLst>
          </p:cNvPr>
          <p:cNvSpPr>
            <a:spLocks noGrp="1" noChangeArrowheads="1"/>
          </p:cNvSpPr>
          <p:nvPr>
            <p:ph type="body" idx="1"/>
          </p:nvPr>
        </p:nvSpPr>
        <p:spPr/>
        <p:txBody>
          <a:bodyPr>
            <a:normAutofit/>
          </a:bodyPr>
          <a:lstStyle/>
          <a:p>
            <a:pPr>
              <a:buFont typeface="Wingdings" pitchFamily="2" charset="2"/>
              <a:buNone/>
            </a:pPr>
            <a:r>
              <a:rPr lang="en-US" altLang="en-US" sz="983" dirty="0"/>
              <a:t>The last step…</a:t>
            </a:r>
          </a:p>
          <a:p>
            <a:pPr>
              <a:buFont typeface="Wingdings" pitchFamily="2" charset="2"/>
              <a:buNone/>
            </a:pPr>
            <a:endParaRPr lang="en-US" altLang="en-US" sz="983" dirty="0"/>
          </a:p>
          <a:p>
            <a:pPr>
              <a:buFont typeface="Wingdings" pitchFamily="2" charset="2"/>
              <a:buNone/>
            </a:pPr>
            <a:r>
              <a:rPr lang="en-US" altLang="en-US" sz="983" dirty="0"/>
              <a:t>The approximate average sum of squares is the variance.</a:t>
            </a:r>
          </a:p>
          <a:p>
            <a:pPr>
              <a:buFont typeface="Wingdings" pitchFamily="2" charset="2"/>
              <a:buNone/>
            </a:pPr>
            <a:endParaRPr lang="en-US" altLang="en-US" sz="983" dirty="0"/>
          </a:p>
          <a:p>
            <a:pPr>
              <a:buFont typeface="Wingdings" pitchFamily="2" charset="2"/>
              <a:buNone/>
            </a:pPr>
            <a:r>
              <a:rPr lang="en-US" altLang="en-US" sz="983" dirty="0"/>
              <a:t>SS/N = Variance for a population.</a:t>
            </a:r>
          </a:p>
          <a:p>
            <a:pPr>
              <a:buFont typeface="Wingdings" pitchFamily="2" charset="2"/>
              <a:buNone/>
            </a:pPr>
            <a:endParaRPr lang="en-US" altLang="en-US" sz="983" dirty="0"/>
          </a:p>
          <a:p>
            <a:pPr>
              <a:buFont typeface="Wingdings" pitchFamily="2" charset="2"/>
              <a:buNone/>
            </a:pPr>
            <a:r>
              <a:rPr lang="en-US" altLang="en-US" sz="983" dirty="0"/>
              <a:t>SS/n-1 = Variance for a sample.</a:t>
            </a:r>
          </a:p>
          <a:p>
            <a:pPr>
              <a:buFont typeface="Wingdings" pitchFamily="2" charset="2"/>
              <a:buNone/>
            </a:pPr>
            <a:endParaRPr lang="en-US" altLang="en-US" sz="983" dirty="0"/>
          </a:p>
          <a:p>
            <a:pPr>
              <a:buFont typeface="Wingdings" pitchFamily="2" charset="2"/>
              <a:buNone/>
            </a:pPr>
            <a:r>
              <a:rPr lang="en-US" altLang="en-US" sz="983" dirty="0"/>
              <a:t>Variance = </a:t>
            </a:r>
            <a:r>
              <a:rPr lang="el-GR" altLang="en-US" sz="983" dirty="0">
                <a:latin typeface="Times New Roman" panose="02020603050405020304" pitchFamily="18" charset="0"/>
                <a:cs typeface="Times New Roman" panose="02020603050405020304" pitchFamily="18" charset="0"/>
              </a:rPr>
              <a:t>Σ</a:t>
            </a:r>
            <a:r>
              <a:rPr lang="en-US" altLang="en-US" sz="983" dirty="0"/>
              <a:t>(Y</a:t>
            </a:r>
            <a:r>
              <a:rPr lang="en-US" altLang="en-US" sz="983" i="1" dirty="0"/>
              <a:t>i</a:t>
            </a:r>
            <a:r>
              <a:rPr lang="en-US" altLang="en-US" sz="983" dirty="0"/>
              <a:t> – Y-bar)</a:t>
            </a:r>
            <a:r>
              <a:rPr lang="en-US" altLang="en-US" sz="983" baseline="30000" dirty="0"/>
              <a:t>2</a:t>
            </a:r>
            <a:r>
              <a:rPr lang="en-US" altLang="en-US" sz="983" dirty="0"/>
              <a:t> / n – 1</a:t>
            </a:r>
          </a:p>
        </p:txBody>
      </p:sp>
      <p:sp>
        <p:nvSpPr>
          <p:cNvPr id="5" name="Rectangle 4">
            <a:extLst>
              <a:ext uri="{FF2B5EF4-FFF2-40B4-BE49-F238E27FC236}">
                <a16:creationId xmlns:a16="http://schemas.microsoft.com/office/drawing/2014/main" id="{0B0A0D5F-7E71-3E48-B260-C717C46B7A02}"/>
              </a:ext>
            </a:extLst>
          </p:cNvPr>
          <p:cNvSpPr/>
          <p:nvPr/>
        </p:nvSpPr>
        <p:spPr>
          <a:xfrm>
            <a:off x="2076450" y="2288310"/>
            <a:ext cx="2442466" cy="464743"/>
          </a:xfrm>
          <a:prstGeom prst="rect">
            <a:avLst/>
          </a:prstGeom>
        </p:spPr>
        <p:txBody>
          <a:bodyPr wrap="square">
            <a:spAutoFit/>
          </a:bodyPr>
          <a:lstStyle/>
          <a:p>
            <a:r>
              <a:rPr lang="en-US" sz="605" dirty="0">
                <a:solidFill>
                  <a:srgbClr val="222222"/>
                </a:solidFill>
                <a:latin typeface="Roboto"/>
              </a:rPr>
              <a:t>The reason dividing by </a:t>
            </a:r>
            <a:r>
              <a:rPr lang="en-US" sz="605" b="1" dirty="0">
                <a:solidFill>
                  <a:srgbClr val="222222"/>
                </a:solidFill>
                <a:latin typeface="Roboto"/>
              </a:rPr>
              <a:t>n</a:t>
            </a:r>
            <a:r>
              <a:rPr lang="en-US" sz="605" dirty="0">
                <a:solidFill>
                  <a:srgbClr val="222222"/>
                </a:solidFill>
                <a:latin typeface="Roboto"/>
              </a:rPr>
              <a:t>-</a:t>
            </a:r>
            <a:r>
              <a:rPr lang="en-US" sz="605" b="1" dirty="0">
                <a:solidFill>
                  <a:srgbClr val="222222"/>
                </a:solidFill>
                <a:latin typeface="Roboto"/>
              </a:rPr>
              <a:t>1</a:t>
            </a:r>
            <a:r>
              <a:rPr lang="en-US" sz="605" dirty="0">
                <a:solidFill>
                  <a:srgbClr val="222222"/>
                </a:solidFill>
                <a:latin typeface="Roboto"/>
              </a:rPr>
              <a:t> corrects the bias is because we are using the sample </a:t>
            </a:r>
            <a:r>
              <a:rPr lang="en-US" sz="605" b="1" dirty="0">
                <a:solidFill>
                  <a:srgbClr val="222222"/>
                </a:solidFill>
                <a:latin typeface="Roboto"/>
              </a:rPr>
              <a:t>mean</a:t>
            </a:r>
            <a:r>
              <a:rPr lang="en-US" sz="605" dirty="0">
                <a:solidFill>
                  <a:srgbClr val="222222"/>
                </a:solidFill>
                <a:latin typeface="Roboto"/>
              </a:rPr>
              <a:t>, instead of the population </a:t>
            </a:r>
            <a:r>
              <a:rPr lang="en-US" sz="605" b="1" dirty="0">
                <a:solidFill>
                  <a:srgbClr val="222222"/>
                </a:solidFill>
                <a:latin typeface="Roboto"/>
              </a:rPr>
              <a:t>mean</a:t>
            </a:r>
            <a:r>
              <a:rPr lang="en-US" sz="605" dirty="0">
                <a:solidFill>
                  <a:srgbClr val="222222"/>
                </a:solidFill>
                <a:latin typeface="Roboto"/>
              </a:rPr>
              <a:t>, to calculate the </a:t>
            </a:r>
            <a:r>
              <a:rPr lang="en-US" sz="605" b="1" dirty="0">
                <a:solidFill>
                  <a:srgbClr val="222222"/>
                </a:solidFill>
                <a:latin typeface="Roboto"/>
              </a:rPr>
              <a:t>variance</a:t>
            </a:r>
            <a:r>
              <a:rPr lang="en-US" sz="605" dirty="0">
                <a:solidFill>
                  <a:srgbClr val="222222"/>
                </a:solidFill>
                <a:latin typeface="Roboto"/>
              </a:rPr>
              <a:t>. Since the sample </a:t>
            </a:r>
            <a:r>
              <a:rPr lang="en-US" sz="605" b="1" dirty="0">
                <a:solidFill>
                  <a:srgbClr val="222222"/>
                </a:solidFill>
                <a:latin typeface="Roboto"/>
              </a:rPr>
              <a:t>mean</a:t>
            </a:r>
            <a:r>
              <a:rPr lang="en-US" sz="605" dirty="0">
                <a:solidFill>
                  <a:srgbClr val="222222"/>
                </a:solidFill>
                <a:latin typeface="Roboto"/>
              </a:rPr>
              <a:t> is based on the data, it will get drawn toward the center of mass for the data.</a:t>
            </a:r>
            <a:endParaRPr lang="en-US" sz="605" dirty="0"/>
          </a:p>
        </p:txBody>
      </p:sp>
      <p:sp>
        <p:nvSpPr>
          <p:cNvPr id="3" name="Footer Placeholder 2">
            <a:extLst>
              <a:ext uri="{FF2B5EF4-FFF2-40B4-BE49-F238E27FC236}">
                <a16:creationId xmlns:a16="http://schemas.microsoft.com/office/drawing/2014/main" id="{83F4A484-738C-9F86-C808-807008E8FC80}"/>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167864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BC3B4E66-1B72-7443-94D7-98C016DBEDF8}"/>
              </a:ext>
            </a:extLst>
          </p:cNvPr>
          <p:cNvSpPr>
            <a:spLocks noGrp="1" noChangeArrowheads="1"/>
          </p:cNvSpPr>
          <p:nvPr>
            <p:ph type="title"/>
          </p:nvPr>
        </p:nvSpPr>
        <p:spPr>
          <a:xfrm>
            <a:off x="1754149" y="211465"/>
            <a:ext cx="1101801" cy="215444"/>
          </a:xfrm>
        </p:spPr>
        <p:txBody>
          <a:bodyPr/>
          <a:lstStyle/>
          <a:p>
            <a:r>
              <a:rPr lang="en-US" altLang="en-US"/>
              <a:t>Variance</a:t>
            </a:r>
          </a:p>
        </p:txBody>
      </p:sp>
      <p:sp>
        <p:nvSpPr>
          <p:cNvPr id="101379" name="Rectangle 3">
            <a:extLst>
              <a:ext uri="{FF2B5EF4-FFF2-40B4-BE49-F238E27FC236}">
                <a16:creationId xmlns:a16="http://schemas.microsoft.com/office/drawing/2014/main" id="{5E010B98-8377-B845-8F43-823CCDB6ECD0}"/>
              </a:ext>
            </a:extLst>
          </p:cNvPr>
          <p:cNvSpPr>
            <a:spLocks noGrp="1" noChangeArrowheads="1"/>
          </p:cNvSpPr>
          <p:nvPr>
            <p:ph type="body" idx="1"/>
          </p:nvPr>
        </p:nvSpPr>
        <p:spPr>
          <a:xfrm>
            <a:off x="323850" y="1096485"/>
            <a:ext cx="4190999" cy="1472089"/>
          </a:xfrm>
        </p:spPr>
        <p:txBody>
          <a:bodyPr/>
          <a:lstStyle/>
          <a:p>
            <a:pPr>
              <a:lnSpc>
                <a:spcPct val="80000"/>
              </a:lnSpc>
              <a:buFont typeface="Wingdings" pitchFamily="2" charset="2"/>
              <a:buNone/>
            </a:pPr>
            <a:r>
              <a:rPr lang="en-US" altLang="en-US" sz="907" dirty="0"/>
              <a:t>For Class A, Variance = 2825.39 / n - 1 </a:t>
            </a:r>
          </a:p>
          <a:p>
            <a:pPr>
              <a:lnSpc>
                <a:spcPct val="80000"/>
              </a:lnSpc>
              <a:buFont typeface="Wingdings" pitchFamily="2" charset="2"/>
              <a:buNone/>
            </a:pPr>
            <a:r>
              <a:rPr lang="en-US" altLang="en-US" sz="907" dirty="0"/>
              <a:t>                                    = 2825.39 / 12 = 235.45</a:t>
            </a:r>
          </a:p>
          <a:p>
            <a:pPr>
              <a:lnSpc>
                <a:spcPct val="80000"/>
              </a:lnSpc>
              <a:buFont typeface="Wingdings" pitchFamily="2" charset="2"/>
              <a:buNone/>
            </a:pPr>
            <a:endParaRPr lang="en-US" altLang="en-US" sz="907" dirty="0"/>
          </a:p>
          <a:p>
            <a:pPr>
              <a:lnSpc>
                <a:spcPct val="80000"/>
              </a:lnSpc>
              <a:buFont typeface="Wingdings" pitchFamily="2" charset="2"/>
              <a:buNone/>
            </a:pPr>
            <a:r>
              <a:rPr lang="en-US" altLang="en-US" sz="907" dirty="0"/>
              <a:t>How helpful is that???</a:t>
            </a:r>
            <a:endParaRPr lang="en-US" altLang="en-US" sz="794" dirty="0"/>
          </a:p>
          <a:p>
            <a:pPr>
              <a:lnSpc>
                <a:spcPct val="80000"/>
              </a:lnSpc>
              <a:buFont typeface="Wingdings" pitchFamily="2" charset="2"/>
              <a:buNone/>
            </a:pPr>
            <a:endParaRPr lang="en-US" altLang="en-US" sz="794" dirty="0"/>
          </a:p>
          <a:p>
            <a:pPr>
              <a:lnSpc>
                <a:spcPct val="80000"/>
              </a:lnSpc>
              <a:buFont typeface="Wingdings" pitchFamily="2" charset="2"/>
              <a:buNone/>
            </a:pPr>
            <a:r>
              <a:rPr lang="en-US" altLang="en-US" sz="794" dirty="0"/>
              <a:t>	</a:t>
            </a:r>
          </a:p>
          <a:p>
            <a:pPr>
              <a:lnSpc>
                <a:spcPct val="80000"/>
              </a:lnSpc>
              <a:buFont typeface="Wingdings" pitchFamily="2" charset="2"/>
              <a:buNone/>
            </a:pPr>
            <a:endParaRPr lang="en-US" altLang="en-US" sz="794" dirty="0"/>
          </a:p>
          <a:p>
            <a:pPr>
              <a:lnSpc>
                <a:spcPct val="80000"/>
              </a:lnSpc>
              <a:buFont typeface="Wingdings" pitchFamily="2" charset="2"/>
              <a:buNone/>
            </a:pPr>
            <a:endParaRPr lang="en-US" altLang="en-US" sz="794" dirty="0"/>
          </a:p>
          <a:p>
            <a:pPr>
              <a:lnSpc>
                <a:spcPct val="80000"/>
              </a:lnSpc>
              <a:buFont typeface="Wingdings" pitchFamily="2" charset="2"/>
              <a:buNone/>
            </a:pPr>
            <a:endParaRPr lang="en-US" altLang="en-US" sz="794" dirty="0"/>
          </a:p>
        </p:txBody>
      </p:sp>
      <p:graphicFrame>
        <p:nvGraphicFramePr>
          <p:cNvPr id="101380" name="Object 4">
            <a:extLst>
              <a:ext uri="{FF2B5EF4-FFF2-40B4-BE49-F238E27FC236}">
                <a16:creationId xmlns:a16="http://schemas.microsoft.com/office/drawing/2014/main" id="{08B9ECB1-FB20-8C4E-9FD1-96C118D2E1B1}"/>
              </a:ext>
            </a:extLst>
          </p:cNvPr>
          <p:cNvGraphicFramePr>
            <a:graphicFrameLocks noChangeAspect="1"/>
          </p:cNvGraphicFramePr>
          <p:nvPr/>
        </p:nvGraphicFramePr>
        <p:xfrm>
          <a:off x="2449116" y="1384617"/>
          <a:ext cx="1093098" cy="1555909"/>
        </p:xfrm>
        <a:graphic>
          <a:graphicData uri="http://schemas.openxmlformats.org/presentationml/2006/ole">
            <mc:AlternateContent xmlns:mc="http://schemas.openxmlformats.org/markup-compatibility/2006">
              <mc:Choice xmlns:v="urn:schemas-microsoft-com:vml" Requires="v">
                <p:oleObj name="Clip" r:id="rId3" imgW="22161500" imgH="31546800" progId="MS_ClipArt_Gallery.5">
                  <p:embed/>
                </p:oleObj>
              </mc:Choice>
              <mc:Fallback>
                <p:oleObj name="Clip" r:id="rId3" imgW="22161500" imgH="31546800" progId="MS_ClipArt_Gallery.5">
                  <p:embed/>
                  <p:pic>
                    <p:nvPicPr>
                      <p:cNvPr id="101380" name="Object 4">
                        <a:extLst>
                          <a:ext uri="{FF2B5EF4-FFF2-40B4-BE49-F238E27FC236}">
                            <a16:creationId xmlns:a16="http://schemas.microsoft.com/office/drawing/2014/main" id="{08B9ECB1-FB20-8C4E-9FD1-96C118D2E1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9116" y="1384617"/>
                        <a:ext cx="1093098" cy="15559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Footer Placeholder 2">
            <a:extLst>
              <a:ext uri="{FF2B5EF4-FFF2-40B4-BE49-F238E27FC236}">
                <a16:creationId xmlns:a16="http://schemas.microsoft.com/office/drawing/2014/main" id="{D6F705C0-C9AE-200C-EBB7-890463CBF378}"/>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437295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19E90-406A-B0D9-44E1-41FC00F5DF38}"/>
              </a:ext>
            </a:extLst>
          </p:cNvPr>
          <p:cNvSpPr>
            <a:spLocks noGrp="1"/>
          </p:cNvSpPr>
          <p:nvPr>
            <p:ph type="title"/>
          </p:nvPr>
        </p:nvSpPr>
        <p:spPr>
          <a:xfrm>
            <a:off x="1314451" y="211465"/>
            <a:ext cx="2286000" cy="646331"/>
          </a:xfrm>
        </p:spPr>
        <p:txBody>
          <a:bodyPr/>
          <a:lstStyle/>
          <a:p>
            <a:r>
              <a:rPr lang="en-US" b="1" i="0" u="none" strike="noStrike" dirty="0">
                <a:solidFill>
                  <a:srgbClr val="00B050"/>
                </a:solidFill>
                <a:effectLst/>
                <a:latin typeface="Open Sans" panose="020B0606030504020204" pitchFamily="34" charset="0"/>
              </a:rPr>
              <a:t>What Is Data?</a:t>
            </a:r>
            <a:br>
              <a:rPr lang="en-US" b="0" i="0" u="none" strike="noStrike" dirty="0">
                <a:solidFill>
                  <a:srgbClr val="00B050"/>
                </a:solidFill>
                <a:effectLst/>
                <a:latin typeface="Open Sans" panose="020B0606030504020204" pitchFamily="34" charset="0"/>
              </a:rPr>
            </a:br>
            <a:endParaRPr lang="en-JO" dirty="0">
              <a:solidFill>
                <a:srgbClr val="00B050"/>
              </a:solidFill>
            </a:endParaRPr>
          </a:p>
        </p:txBody>
      </p:sp>
      <p:sp>
        <p:nvSpPr>
          <p:cNvPr id="3" name="Text Placeholder 2">
            <a:extLst>
              <a:ext uri="{FF2B5EF4-FFF2-40B4-BE49-F238E27FC236}">
                <a16:creationId xmlns:a16="http://schemas.microsoft.com/office/drawing/2014/main" id="{2AC18013-4F86-BFA8-6697-B3AA857A615E}"/>
              </a:ext>
            </a:extLst>
          </p:cNvPr>
          <p:cNvSpPr>
            <a:spLocks noGrp="1"/>
          </p:cNvSpPr>
          <p:nvPr>
            <p:ph type="body" idx="1"/>
          </p:nvPr>
        </p:nvSpPr>
        <p:spPr>
          <a:xfrm>
            <a:off x="367930" y="856397"/>
            <a:ext cx="4070719" cy="1015663"/>
          </a:xfrm>
        </p:spPr>
        <p:txBody>
          <a:bodyPr/>
          <a:lstStyle/>
          <a:p>
            <a:pPr algn="l"/>
            <a:r>
              <a:rPr lang="en-US" b="0" i="1" u="none" strike="noStrike" dirty="0">
                <a:solidFill>
                  <a:srgbClr val="4A4A4A"/>
                </a:solidFill>
                <a:effectLst/>
                <a:highlight>
                  <a:srgbClr val="FFFFFF"/>
                </a:highlight>
                <a:latin typeface="Open Sans" panose="020B0606030504020204" pitchFamily="34" charset="0"/>
              </a:rPr>
              <a:t>Data refers to facts and statistics collected together for reference or analysis. </a:t>
            </a:r>
          </a:p>
          <a:p>
            <a:pPr algn="l"/>
            <a:endParaRPr lang="en-US" b="0" i="0" u="none" strike="noStrike" dirty="0">
              <a:solidFill>
                <a:srgbClr val="4A4A4A"/>
              </a:solidFill>
              <a:effectLst/>
              <a:highlight>
                <a:srgbClr val="FFFFFF"/>
              </a:highlight>
              <a:latin typeface="Open Sans" panose="020B0606030504020204" pitchFamily="34" charset="0"/>
            </a:endParaRPr>
          </a:p>
          <a:p>
            <a:pPr algn="l"/>
            <a:r>
              <a:rPr lang="en-US" b="0" i="0" u="none" strike="noStrike" dirty="0">
                <a:solidFill>
                  <a:srgbClr val="4A4A4A"/>
                </a:solidFill>
                <a:effectLst/>
                <a:highlight>
                  <a:srgbClr val="FFFFFF"/>
                </a:highlight>
                <a:latin typeface="Open Sans" panose="020B0606030504020204" pitchFamily="34" charset="0"/>
              </a:rPr>
              <a:t>Data can be collected, measured and analyzed. It can also be visualized by using statistical models and graphs.</a:t>
            </a:r>
          </a:p>
          <a:p>
            <a:pPr marL="0" algn="l" rtl="0"/>
            <a:endParaRPr lang="en-JO" dirty="0"/>
          </a:p>
        </p:txBody>
      </p:sp>
      <p:sp>
        <p:nvSpPr>
          <p:cNvPr id="4" name="Footer Placeholder 3">
            <a:extLst>
              <a:ext uri="{FF2B5EF4-FFF2-40B4-BE49-F238E27FC236}">
                <a16:creationId xmlns:a16="http://schemas.microsoft.com/office/drawing/2014/main" id="{BC16C252-6995-D7B9-040E-571C5BD11297}"/>
              </a:ext>
            </a:extLst>
          </p:cNvPr>
          <p:cNvSpPr>
            <a:spLocks noGrp="1"/>
          </p:cNvSpPr>
          <p:nvPr>
            <p:ph type="ftr" sz="quarter" idx="5"/>
          </p:nvPr>
        </p:nvSpPr>
        <p:spPr/>
        <p:txBody>
          <a:bodyPr/>
          <a:lstStyle/>
          <a:p>
            <a:r>
              <a:rPr lang="en-US"/>
              <a:t>Dr. Malak Abdullah</a:t>
            </a:r>
            <a:endParaRPr lang="en-US" dirty="0"/>
          </a:p>
        </p:txBody>
      </p:sp>
      <p:pic>
        <p:nvPicPr>
          <p:cNvPr id="7" name="Picture 6" descr="A screenshot of a black background&#10;&#10;Description automatically generated">
            <a:extLst>
              <a:ext uri="{FF2B5EF4-FFF2-40B4-BE49-F238E27FC236}">
                <a16:creationId xmlns:a16="http://schemas.microsoft.com/office/drawing/2014/main" id="{B26AF603-7021-5584-72B0-4937281ED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650" y="1978212"/>
            <a:ext cx="2788525" cy="1059313"/>
          </a:xfrm>
          <a:prstGeom prst="rect">
            <a:avLst/>
          </a:prstGeom>
        </p:spPr>
      </p:pic>
    </p:spTree>
    <p:extLst>
      <p:ext uri="{BB962C8B-B14F-4D97-AF65-F5344CB8AC3E}">
        <p14:creationId xmlns:p14="http://schemas.microsoft.com/office/powerpoint/2010/main" val="3107728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E3920D18-168F-524B-BE3A-DC615EE57C80}"/>
              </a:ext>
            </a:extLst>
          </p:cNvPr>
          <p:cNvSpPr>
            <a:spLocks noGrp="1" noChangeArrowheads="1"/>
          </p:cNvSpPr>
          <p:nvPr>
            <p:ph type="title"/>
          </p:nvPr>
        </p:nvSpPr>
        <p:spPr>
          <a:xfrm>
            <a:off x="1754149" y="211465"/>
            <a:ext cx="1101801" cy="430887"/>
          </a:xfrm>
        </p:spPr>
        <p:txBody>
          <a:bodyPr/>
          <a:lstStyle/>
          <a:p>
            <a:r>
              <a:rPr lang="en-US" altLang="en-US"/>
              <a:t>Standard Deviation</a:t>
            </a:r>
          </a:p>
        </p:txBody>
      </p:sp>
      <p:sp>
        <p:nvSpPr>
          <p:cNvPr id="102403" name="Rectangle 3">
            <a:extLst>
              <a:ext uri="{FF2B5EF4-FFF2-40B4-BE49-F238E27FC236}">
                <a16:creationId xmlns:a16="http://schemas.microsoft.com/office/drawing/2014/main" id="{EA64DA92-AB39-2D43-9976-F05085D69008}"/>
              </a:ext>
            </a:extLst>
          </p:cNvPr>
          <p:cNvSpPr>
            <a:spLocks noGrp="1" noChangeArrowheads="1"/>
          </p:cNvSpPr>
          <p:nvPr>
            <p:ph type="body" idx="1"/>
          </p:nvPr>
        </p:nvSpPr>
        <p:spPr>
          <a:xfrm>
            <a:off x="139124" y="757610"/>
            <a:ext cx="3637731" cy="1535485"/>
          </a:xfrm>
        </p:spPr>
        <p:txBody>
          <a:bodyPr/>
          <a:lstStyle/>
          <a:p>
            <a:pPr>
              <a:buFont typeface="Wingdings" pitchFamily="2" charset="2"/>
              <a:buNone/>
            </a:pPr>
            <a:r>
              <a:rPr lang="en-US" altLang="en-US" sz="907" dirty="0"/>
              <a:t>To convert variance into something of meaning, let’s create standard deviation.</a:t>
            </a:r>
          </a:p>
          <a:p>
            <a:pPr>
              <a:buFont typeface="Wingdings" pitchFamily="2" charset="2"/>
              <a:buNone/>
            </a:pPr>
            <a:endParaRPr lang="en-US" altLang="en-US" sz="907" dirty="0"/>
          </a:p>
          <a:p>
            <a:pPr>
              <a:buFont typeface="Wingdings" pitchFamily="2" charset="2"/>
              <a:buNone/>
            </a:pPr>
            <a:r>
              <a:rPr lang="en-US" altLang="en-US" sz="907" dirty="0"/>
              <a:t>The square root of the variance reveals the average deviation of the observations from the mean.</a:t>
            </a:r>
          </a:p>
          <a:p>
            <a:pPr>
              <a:buFont typeface="Wingdings" pitchFamily="2" charset="2"/>
              <a:buNone/>
            </a:pPr>
            <a:endParaRPr lang="en-US" altLang="en-US" sz="907" dirty="0"/>
          </a:p>
          <a:p>
            <a:pPr>
              <a:buFont typeface="Wingdings" pitchFamily="2" charset="2"/>
              <a:buNone/>
            </a:pPr>
            <a:endParaRPr lang="en-US" altLang="en-US" sz="907" dirty="0"/>
          </a:p>
          <a:p>
            <a:pPr>
              <a:buFont typeface="Wingdings" pitchFamily="2" charset="2"/>
              <a:buNone/>
            </a:pPr>
            <a:endParaRPr lang="en-US" altLang="en-US" sz="907" dirty="0"/>
          </a:p>
          <a:p>
            <a:pPr>
              <a:buFont typeface="Wingdings" pitchFamily="2" charset="2"/>
              <a:buNone/>
            </a:pPr>
            <a:endParaRPr lang="en-US" altLang="en-US" sz="907" dirty="0"/>
          </a:p>
          <a:p>
            <a:pPr>
              <a:buFont typeface="Wingdings" pitchFamily="2" charset="2"/>
              <a:buNone/>
            </a:pPr>
            <a:r>
              <a:rPr lang="en-US" altLang="en-US" sz="907" dirty="0" err="1"/>
              <a:t>s.d.</a:t>
            </a:r>
            <a:r>
              <a:rPr lang="en-US" altLang="en-US" sz="907" dirty="0"/>
              <a:t>  = 	</a:t>
            </a:r>
            <a:r>
              <a:rPr lang="el-GR" altLang="en-US" sz="907" dirty="0">
                <a:latin typeface="Times New Roman" panose="02020603050405020304" pitchFamily="18" charset="0"/>
                <a:cs typeface="Times New Roman" panose="02020603050405020304" pitchFamily="18" charset="0"/>
              </a:rPr>
              <a:t>Σ</a:t>
            </a:r>
            <a:r>
              <a:rPr lang="en-US" altLang="en-US" sz="907" dirty="0"/>
              <a:t>(Y</a:t>
            </a:r>
            <a:r>
              <a:rPr lang="en-US" altLang="en-US" sz="907" i="1" dirty="0"/>
              <a:t>i </a:t>
            </a:r>
            <a:r>
              <a:rPr lang="en-US" altLang="en-US" sz="907" dirty="0"/>
              <a:t>– Y-bar)</a:t>
            </a:r>
            <a:r>
              <a:rPr lang="en-US" altLang="en-US" sz="907" baseline="30000" dirty="0"/>
              <a:t>2</a:t>
            </a:r>
          </a:p>
          <a:p>
            <a:pPr>
              <a:buFont typeface="Wingdings" pitchFamily="2" charset="2"/>
              <a:buNone/>
            </a:pPr>
            <a:r>
              <a:rPr lang="en-US" altLang="en-US" sz="907" baseline="30000" dirty="0"/>
              <a:t>	</a:t>
            </a:r>
            <a:r>
              <a:rPr lang="en-US" altLang="en-US" sz="907" dirty="0"/>
              <a:t> n - 1</a:t>
            </a:r>
          </a:p>
        </p:txBody>
      </p:sp>
      <p:sp>
        <p:nvSpPr>
          <p:cNvPr id="102404" name="Freeform 4">
            <a:extLst>
              <a:ext uri="{FF2B5EF4-FFF2-40B4-BE49-F238E27FC236}">
                <a16:creationId xmlns:a16="http://schemas.microsoft.com/office/drawing/2014/main" id="{BCBC14EA-F084-3147-9A0F-E27B5302CE3C}"/>
              </a:ext>
            </a:extLst>
          </p:cNvPr>
          <p:cNvSpPr>
            <a:spLocks/>
          </p:cNvSpPr>
          <p:nvPr/>
        </p:nvSpPr>
        <p:spPr bwMode="auto">
          <a:xfrm>
            <a:off x="535347" y="1827700"/>
            <a:ext cx="1153125" cy="427395"/>
          </a:xfrm>
          <a:custGeom>
            <a:avLst/>
            <a:gdLst>
              <a:gd name="T0" fmla="*/ 0 w 1921"/>
              <a:gd name="T1" fmla="*/ 548 h 712"/>
              <a:gd name="T2" fmla="*/ 82 w 1921"/>
              <a:gd name="T3" fmla="*/ 520 h 712"/>
              <a:gd name="T4" fmla="*/ 192 w 1921"/>
              <a:gd name="T5" fmla="*/ 712 h 712"/>
              <a:gd name="T6" fmla="*/ 237 w 1921"/>
              <a:gd name="T7" fmla="*/ 648 h 712"/>
              <a:gd name="T8" fmla="*/ 265 w 1921"/>
              <a:gd name="T9" fmla="*/ 621 h 712"/>
              <a:gd name="T10" fmla="*/ 320 w 1921"/>
              <a:gd name="T11" fmla="*/ 511 h 712"/>
              <a:gd name="T12" fmla="*/ 349 w 1921"/>
              <a:gd name="T13" fmla="*/ 317 h 712"/>
              <a:gd name="T14" fmla="*/ 390 w 1921"/>
              <a:gd name="T15" fmla="*/ 172 h 712"/>
              <a:gd name="T16" fmla="*/ 463 w 1921"/>
              <a:gd name="T17" fmla="*/ 69 h 712"/>
              <a:gd name="T18" fmla="*/ 1079 w 1921"/>
              <a:gd name="T19" fmla="*/ 82 h 712"/>
              <a:gd name="T20" fmla="*/ 1709 w 1921"/>
              <a:gd name="T21" fmla="*/ 36 h 712"/>
              <a:gd name="T22" fmla="*/ 1652 w 1921"/>
              <a:gd name="T23" fmla="*/ 38 h 712"/>
              <a:gd name="T24" fmla="*/ 1921 w 1921"/>
              <a:gd name="T25" fmla="*/ 2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1" h="712">
                <a:moveTo>
                  <a:pt x="0" y="548"/>
                </a:moveTo>
                <a:cubicBezTo>
                  <a:pt x="64" y="527"/>
                  <a:pt x="37" y="537"/>
                  <a:pt x="82" y="520"/>
                </a:cubicBezTo>
                <a:cubicBezTo>
                  <a:pt x="154" y="546"/>
                  <a:pt x="169" y="644"/>
                  <a:pt x="192" y="712"/>
                </a:cubicBezTo>
                <a:cubicBezTo>
                  <a:pt x="237" y="697"/>
                  <a:pt x="216" y="712"/>
                  <a:pt x="237" y="648"/>
                </a:cubicBezTo>
                <a:cubicBezTo>
                  <a:pt x="241" y="636"/>
                  <a:pt x="256" y="630"/>
                  <a:pt x="265" y="621"/>
                </a:cubicBezTo>
                <a:cubicBezTo>
                  <a:pt x="278" y="583"/>
                  <a:pt x="298" y="544"/>
                  <a:pt x="320" y="511"/>
                </a:cubicBezTo>
                <a:cubicBezTo>
                  <a:pt x="340" y="448"/>
                  <a:pt x="325" y="377"/>
                  <a:pt x="349" y="317"/>
                </a:cubicBezTo>
                <a:cubicBezTo>
                  <a:pt x="368" y="268"/>
                  <a:pt x="361" y="215"/>
                  <a:pt x="390" y="172"/>
                </a:cubicBezTo>
                <a:cubicBezTo>
                  <a:pt x="397" y="144"/>
                  <a:pt x="429" y="82"/>
                  <a:pt x="463" y="69"/>
                </a:cubicBezTo>
                <a:cubicBezTo>
                  <a:pt x="646" y="0"/>
                  <a:pt x="883" y="86"/>
                  <a:pt x="1079" y="82"/>
                </a:cubicBezTo>
                <a:cubicBezTo>
                  <a:pt x="1292" y="73"/>
                  <a:pt x="1497" y="45"/>
                  <a:pt x="1709" y="36"/>
                </a:cubicBezTo>
                <a:cubicBezTo>
                  <a:pt x="1849" y="13"/>
                  <a:pt x="1523" y="52"/>
                  <a:pt x="1652" y="38"/>
                </a:cubicBezTo>
                <a:cubicBezTo>
                  <a:pt x="1905" y="45"/>
                  <a:pt x="1919" y="23"/>
                  <a:pt x="1921" y="27"/>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02405" name="Line 5">
            <a:extLst>
              <a:ext uri="{FF2B5EF4-FFF2-40B4-BE49-F238E27FC236}">
                <a16:creationId xmlns:a16="http://schemas.microsoft.com/office/drawing/2014/main" id="{630BFBA8-CB58-1743-AB96-9E811319EE6D}"/>
              </a:ext>
            </a:extLst>
          </p:cNvPr>
          <p:cNvSpPr>
            <a:spLocks noChangeShapeType="1"/>
          </p:cNvSpPr>
          <p:nvPr/>
        </p:nvSpPr>
        <p:spPr bwMode="auto">
          <a:xfrm>
            <a:off x="833245" y="2121299"/>
            <a:ext cx="74914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pic>
        <p:nvPicPr>
          <p:cNvPr id="3" name="Picture 2">
            <a:extLst>
              <a:ext uri="{FF2B5EF4-FFF2-40B4-BE49-F238E27FC236}">
                <a16:creationId xmlns:a16="http://schemas.microsoft.com/office/drawing/2014/main" id="{0111FF62-F0E8-CD08-5430-503813846D9C}"/>
              </a:ext>
            </a:extLst>
          </p:cNvPr>
          <p:cNvPicPr>
            <a:picLocks noChangeAspect="1"/>
          </p:cNvPicPr>
          <p:nvPr/>
        </p:nvPicPr>
        <p:blipFill>
          <a:blip r:embed="rId3"/>
          <a:stretch>
            <a:fillRect/>
          </a:stretch>
        </p:blipFill>
        <p:spPr>
          <a:xfrm>
            <a:off x="1726196" y="1501775"/>
            <a:ext cx="2763407" cy="1747510"/>
          </a:xfrm>
          <a:prstGeom prst="rect">
            <a:avLst/>
          </a:prstGeom>
        </p:spPr>
      </p:pic>
      <p:sp>
        <p:nvSpPr>
          <p:cNvPr id="4" name="Footer Placeholder 3">
            <a:extLst>
              <a:ext uri="{FF2B5EF4-FFF2-40B4-BE49-F238E27FC236}">
                <a16:creationId xmlns:a16="http://schemas.microsoft.com/office/drawing/2014/main" id="{B8FC5B90-C4B1-9620-F9AE-242D1BD5FC4F}"/>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336179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D69ED441-6AAB-F34A-A2B7-8B71F1BCE7BD}"/>
              </a:ext>
            </a:extLst>
          </p:cNvPr>
          <p:cNvSpPr>
            <a:spLocks noGrp="1" noChangeArrowheads="1"/>
          </p:cNvSpPr>
          <p:nvPr>
            <p:ph type="title"/>
          </p:nvPr>
        </p:nvSpPr>
        <p:spPr>
          <a:xfrm>
            <a:off x="1754149" y="211465"/>
            <a:ext cx="1101801" cy="430887"/>
          </a:xfrm>
        </p:spPr>
        <p:txBody>
          <a:bodyPr/>
          <a:lstStyle/>
          <a:p>
            <a:r>
              <a:rPr lang="en-US" altLang="en-US" dirty="0"/>
              <a:t>Standard Deviation</a:t>
            </a:r>
          </a:p>
        </p:txBody>
      </p:sp>
      <p:sp>
        <p:nvSpPr>
          <p:cNvPr id="103427" name="Rectangle 3">
            <a:extLst>
              <a:ext uri="{FF2B5EF4-FFF2-40B4-BE49-F238E27FC236}">
                <a16:creationId xmlns:a16="http://schemas.microsoft.com/office/drawing/2014/main" id="{AE9EC062-DE4A-7A4F-AF26-A37A6C12DFA2}"/>
              </a:ext>
            </a:extLst>
          </p:cNvPr>
          <p:cNvSpPr>
            <a:spLocks noGrp="1" noChangeArrowheads="1"/>
          </p:cNvSpPr>
          <p:nvPr>
            <p:ph type="body" idx="1"/>
          </p:nvPr>
        </p:nvSpPr>
        <p:spPr>
          <a:xfrm>
            <a:off x="285016" y="989800"/>
            <a:ext cx="4079004" cy="2037166"/>
          </a:xfrm>
        </p:spPr>
        <p:txBody>
          <a:bodyPr>
            <a:normAutofit/>
          </a:bodyPr>
          <a:lstStyle/>
          <a:p>
            <a:pPr>
              <a:lnSpc>
                <a:spcPct val="80000"/>
              </a:lnSpc>
              <a:buFont typeface="Wingdings" pitchFamily="2" charset="2"/>
              <a:buNone/>
            </a:pPr>
            <a:r>
              <a:rPr lang="en-US" altLang="en-US" sz="907" dirty="0"/>
              <a:t>For Class A, the standard deviation is:  	</a:t>
            </a:r>
          </a:p>
          <a:p>
            <a:pPr>
              <a:lnSpc>
                <a:spcPct val="80000"/>
              </a:lnSpc>
              <a:buFont typeface="Wingdings" pitchFamily="2" charset="2"/>
              <a:buNone/>
            </a:pPr>
            <a:endParaRPr lang="en-US" altLang="en-US" sz="907" dirty="0"/>
          </a:p>
          <a:p>
            <a:pPr>
              <a:lnSpc>
                <a:spcPct val="80000"/>
              </a:lnSpc>
              <a:buFont typeface="Wingdings" pitchFamily="2" charset="2"/>
              <a:buNone/>
            </a:pPr>
            <a:r>
              <a:rPr lang="en-US" altLang="en-US" sz="907" dirty="0"/>
              <a:t>	</a:t>
            </a:r>
          </a:p>
          <a:p>
            <a:pPr>
              <a:lnSpc>
                <a:spcPct val="80000"/>
              </a:lnSpc>
              <a:buFont typeface="Wingdings" pitchFamily="2" charset="2"/>
              <a:buNone/>
            </a:pPr>
            <a:r>
              <a:rPr lang="en-US" altLang="en-US" sz="907" dirty="0"/>
              <a:t>                                             235.45      = 15.34</a:t>
            </a:r>
          </a:p>
          <a:p>
            <a:pPr>
              <a:lnSpc>
                <a:spcPct val="80000"/>
              </a:lnSpc>
              <a:buFont typeface="Wingdings" pitchFamily="2" charset="2"/>
              <a:buNone/>
            </a:pPr>
            <a:endParaRPr lang="en-US" altLang="en-US" sz="907" dirty="0"/>
          </a:p>
          <a:p>
            <a:pPr>
              <a:lnSpc>
                <a:spcPct val="80000"/>
              </a:lnSpc>
              <a:buFont typeface="Wingdings" pitchFamily="2" charset="2"/>
              <a:buNone/>
            </a:pPr>
            <a:r>
              <a:rPr lang="en-US" altLang="en-US" sz="907" dirty="0"/>
              <a:t>The average of persons’ deviation from the mean IQ of 110.54 is 15.34 IQ points.</a:t>
            </a:r>
          </a:p>
          <a:p>
            <a:pPr>
              <a:lnSpc>
                <a:spcPct val="80000"/>
              </a:lnSpc>
              <a:buFont typeface="Wingdings" pitchFamily="2" charset="2"/>
              <a:buNone/>
            </a:pPr>
            <a:endParaRPr lang="en-US" altLang="en-US" sz="907" dirty="0"/>
          </a:p>
          <a:p>
            <a:pPr>
              <a:lnSpc>
                <a:spcPct val="80000"/>
              </a:lnSpc>
              <a:buFont typeface="Wingdings" pitchFamily="2" charset="2"/>
              <a:buNone/>
            </a:pPr>
            <a:r>
              <a:rPr lang="en-US" altLang="en-US" sz="907" dirty="0"/>
              <a:t>Review:</a:t>
            </a:r>
          </a:p>
          <a:p>
            <a:pPr>
              <a:lnSpc>
                <a:spcPct val="80000"/>
              </a:lnSpc>
              <a:buFont typeface="Wingdings" pitchFamily="2" charset="2"/>
              <a:buNone/>
            </a:pPr>
            <a:r>
              <a:rPr lang="en-US" altLang="en-US" sz="907" dirty="0"/>
              <a:t>1. Deviation</a:t>
            </a:r>
          </a:p>
          <a:p>
            <a:pPr>
              <a:lnSpc>
                <a:spcPct val="80000"/>
              </a:lnSpc>
              <a:buFont typeface="Wingdings" pitchFamily="2" charset="2"/>
              <a:buNone/>
            </a:pPr>
            <a:r>
              <a:rPr lang="en-US" altLang="en-US" sz="907" dirty="0"/>
              <a:t>2. Deviation squared</a:t>
            </a:r>
          </a:p>
          <a:p>
            <a:pPr>
              <a:lnSpc>
                <a:spcPct val="80000"/>
              </a:lnSpc>
              <a:buFont typeface="Wingdings" pitchFamily="2" charset="2"/>
              <a:buNone/>
            </a:pPr>
            <a:r>
              <a:rPr lang="en-US" altLang="en-US" sz="907" dirty="0"/>
              <a:t>3. Sum of squares</a:t>
            </a:r>
          </a:p>
          <a:p>
            <a:pPr>
              <a:lnSpc>
                <a:spcPct val="80000"/>
              </a:lnSpc>
              <a:buFont typeface="Wingdings" pitchFamily="2" charset="2"/>
              <a:buNone/>
            </a:pPr>
            <a:r>
              <a:rPr lang="en-US" altLang="en-US" sz="907" dirty="0"/>
              <a:t>4. Variance</a:t>
            </a:r>
          </a:p>
          <a:p>
            <a:pPr>
              <a:lnSpc>
                <a:spcPct val="80000"/>
              </a:lnSpc>
              <a:buFont typeface="Wingdings" pitchFamily="2" charset="2"/>
              <a:buNone/>
            </a:pPr>
            <a:r>
              <a:rPr lang="en-US" altLang="en-US" sz="907" dirty="0"/>
              <a:t>5. Standard deviation</a:t>
            </a:r>
          </a:p>
          <a:p>
            <a:pPr>
              <a:lnSpc>
                <a:spcPct val="80000"/>
              </a:lnSpc>
              <a:buFont typeface="Wingdings" pitchFamily="2" charset="2"/>
              <a:buNone/>
            </a:pPr>
            <a:r>
              <a:rPr lang="en-US" altLang="en-US" sz="907" dirty="0"/>
              <a:t>			</a:t>
            </a:r>
          </a:p>
          <a:p>
            <a:pPr>
              <a:lnSpc>
                <a:spcPct val="80000"/>
              </a:lnSpc>
              <a:buFont typeface="Wingdings" pitchFamily="2" charset="2"/>
              <a:buNone/>
            </a:pPr>
            <a:endParaRPr lang="en-US" altLang="en-US" sz="907" dirty="0"/>
          </a:p>
          <a:p>
            <a:pPr>
              <a:lnSpc>
                <a:spcPct val="80000"/>
              </a:lnSpc>
              <a:buFont typeface="Wingdings" pitchFamily="2" charset="2"/>
              <a:buNone/>
            </a:pPr>
            <a:endParaRPr lang="en-US" altLang="en-US" sz="794" dirty="0"/>
          </a:p>
          <a:p>
            <a:pPr>
              <a:lnSpc>
                <a:spcPct val="80000"/>
              </a:lnSpc>
              <a:buFont typeface="Wingdings" pitchFamily="2" charset="2"/>
              <a:buNone/>
            </a:pPr>
            <a:endParaRPr lang="en-US" altLang="en-US" sz="794" dirty="0"/>
          </a:p>
        </p:txBody>
      </p:sp>
      <p:sp>
        <p:nvSpPr>
          <p:cNvPr id="103428" name="Freeform 4">
            <a:extLst>
              <a:ext uri="{FF2B5EF4-FFF2-40B4-BE49-F238E27FC236}">
                <a16:creationId xmlns:a16="http://schemas.microsoft.com/office/drawing/2014/main" id="{4DB5992E-107C-F444-8183-3160C09EA1F7}"/>
              </a:ext>
            </a:extLst>
          </p:cNvPr>
          <p:cNvSpPr>
            <a:spLocks/>
          </p:cNvSpPr>
          <p:nvPr/>
        </p:nvSpPr>
        <p:spPr bwMode="auto">
          <a:xfrm>
            <a:off x="1159533" y="1228872"/>
            <a:ext cx="653098" cy="167476"/>
          </a:xfrm>
          <a:custGeom>
            <a:avLst/>
            <a:gdLst>
              <a:gd name="T0" fmla="*/ 0 w 1088"/>
              <a:gd name="T1" fmla="*/ 197 h 279"/>
              <a:gd name="T2" fmla="*/ 110 w 1088"/>
              <a:gd name="T3" fmla="*/ 206 h 279"/>
              <a:gd name="T4" fmla="*/ 165 w 1088"/>
              <a:gd name="T5" fmla="*/ 279 h 279"/>
              <a:gd name="T6" fmla="*/ 220 w 1088"/>
              <a:gd name="T7" fmla="*/ 215 h 279"/>
              <a:gd name="T8" fmla="*/ 256 w 1088"/>
              <a:gd name="T9" fmla="*/ 78 h 279"/>
              <a:gd name="T10" fmla="*/ 357 w 1088"/>
              <a:gd name="T11" fmla="*/ 42 h 279"/>
              <a:gd name="T12" fmla="*/ 677 w 1088"/>
              <a:gd name="T13" fmla="*/ 23 h 279"/>
              <a:gd name="T14" fmla="*/ 1088 w 1088"/>
              <a:gd name="T15" fmla="*/ 5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279">
                <a:moveTo>
                  <a:pt x="0" y="197"/>
                </a:moveTo>
                <a:cubicBezTo>
                  <a:pt x="37" y="200"/>
                  <a:pt x="76" y="191"/>
                  <a:pt x="110" y="206"/>
                </a:cubicBezTo>
                <a:cubicBezTo>
                  <a:pt x="138" y="218"/>
                  <a:pt x="143" y="258"/>
                  <a:pt x="165" y="279"/>
                </a:cubicBezTo>
                <a:cubicBezTo>
                  <a:pt x="206" y="265"/>
                  <a:pt x="196" y="251"/>
                  <a:pt x="220" y="215"/>
                </a:cubicBezTo>
                <a:cubicBezTo>
                  <a:pt x="231" y="169"/>
                  <a:pt x="245" y="124"/>
                  <a:pt x="256" y="78"/>
                </a:cubicBezTo>
                <a:cubicBezTo>
                  <a:pt x="260" y="61"/>
                  <a:pt x="338" y="44"/>
                  <a:pt x="357" y="42"/>
                </a:cubicBezTo>
                <a:cubicBezTo>
                  <a:pt x="524" y="24"/>
                  <a:pt x="418" y="33"/>
                  <a:pt x="677" y="23"/>
                </a:cubicBezTo>
                <a:cubicBezTo>
                  <a:pt x="816" y="0"/>
                  <a:pt x="944" y="5"/>
                  <a:pt x="1088" y="5"/>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3" name="Footer Placeholder 2">
            <a:extLst>
              <a:ext uri="{FF2B5EF4-FFF2-40B4-BE49-F238E27FC236}">
                <a16:creationId xmlns:a16="http://schemas.microsoft.com/office/drawing/2014/main" id="{AC814B1C-0E0B-E2A0-5CED-E443CABE9710}"/>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217316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07C4638-DB9B-F14E-888C-D21892953CC3}"/>
              </a:ext>
            </a:extLst>
          </p:cNvPr>
          <p:cNvSpPr>
            <a:spLocks noGrp="1" noChangeArrowheads="1"/>
          </p:cNvSpPr>
          <p:nvPr>
            <p:ph type="title"/>
          </p:nvPr>
        </p:nvSpPr>
        <p:spPr>
          <a:xfrm>
            <a:off x="1754149" y="211465"/>
            <a:ext cx="1101801" cy="215444"/>
          </a:xfrm>
        </p:spPr>
        <p:txBody>
          <a:bodyPr/>
          <a:lstStyle/>
          <a:p>
            <a:r>
              <a:rPr lang="en-US" altLang="en-US"/>
              <a:t>Range</a:t>
            </a:r>
          </a:p>
        </p:txBody>
      </p:sp>
      <p:sp>
        <p:nvSpPr>
          <p:cNvPr id="92163" name="Rectangle 3">
            <a:extLst>
              <a:ext uri="{FF2B5EF4-FFF2-40B4-BE49-F238E27FC236}">
                <a16:creationId xmlns:a16="http://schemas.microsoft.com/office/drawing/2014/main" id="{796C2835-E0A6-EF4B-80BA-D43A5C354C19}"/>
              </a:ext>
            </a:extLst>
          </p:cNvPr>
          <p:cNvSpPr>
            <a:spLocks noGrp="1" noChangeArrowheads="1"/>
          </p:cNvSpPr>
          <p:nvPr>
            <p:ph type="body" idx="1"/>
          </p:nvPr>
        </p:nvSpPr>
        <p:spPr>
          <a:xfrm>
            <a:off x="360402" y="663575"/>
            <a:ext cx="3853826" cy="830327"/>
          </a:xfrm>
        </p:spPr>
        <p:txBody>
          <a:bodyPr>
            <a:normAutofit/>
          </a:bodyPr>
          <a:lstStyle/>
          <a:p>
            <a:pPr>
              <a:lnSpc>
                <a:spcPct val="80000"/>
              </a:lnSpc>
              <a:buFont typeface="Wingdings" pitchFamily="2" charset="2"/>
              <a:buNone/>
            </a:pPr>
            <a:r>
              <a:rPr lang="en-US" altLang="en-US" sz="907" dirty="0"/>
              <a:t>The spread, or the distance, between the lowest and highest values of a variable.</a:t>
            </a:r>
          </a:p>
          <a:p>
            <a:pPr>
              <a:lnSpc>
                <a:spcPct val="80000"/>
              </a:lnSpc>
              <a:buFont typeface="Wingdings" pitchFamily="2" charset="2"/>
              <a:buNone/>
            </a:pPr>
            <a:endParaRPr lang="en-US" altLang="en-US" sz="681" dirty="0"/>
          </a:p>
          <a:p>
            <a:pPr>
              <a:lnSpc>
                <a:spcPct val="80000"/>
              </a:lnSpc>
              <a:buFont typeface="Wingdings" pitchFamily="2" charset="2"/>
              <a:buNone/>
            </a:pPr>
            <a:r>
              <a:rPr lang="en-US" altLang="en-US" sz="907" dirty="0"/>
              <a:t>To get the range for a variable, you subtract its lowest value from its highest value.</a:t>
            </a:r>
          </a:p>
          <a:p>
            <a:pPr>
              <a:lnSpc>
                <a:spcPct val="80000"/>
              </a:lnSpc>
              <a:buFont typeface="Wingdings" pitchFamily="2" charset="2"/>
              <a:buNone/>
            </a:pPr>
            <a:endParaRPr lang="en-US" altLang="en-US" sz="907" dirty="0"/>
          </a:p>
          <a:p>
            <a:pPr>
              <a:lnSpc>
                <a:spcPct val="80000"/>
              </a:lnSpc>
              <a:buFont typeface="Wingdings" pitchFamily="2" charset="2"/>
              <a:buNone/>
            </a:pPr>
            <a:endParaRPr lang="en-US" altLang="en-US" sz="794" dirty="0"/>
          </a:p>
          <a:p>
            <a:pPr>
              <a:lnSpc>
                <a:spcPct val="80000"/>
              </a:lnSpc>
              <a:buFont typeface="Wingdings" pitchFamily="2" charset="2"/>
              <a:buNone/>
            </a:pPr>
            <a:endParaRPr lang="en-US" altLang="en-US" sz="794" dirty="0"/>
          </a:p>
          <a:p>
            <a:pPr>
              <a:lnSpc>
                <a:spcPct val="80000"/>
              </a:lnSpc>
              <a:buFont typeface="Wingdings" pitchFamily="2" charset="2"/>
              <a:buNone/>
            </a:pPr>
            <a:endParaRPr lang="en-US" altLang="en-US" sz="794" dirty="0"/>
          </a:p>
        </p:txBody>
      </p:sp>
      <p:pic>
        <p:nvPicPr>
          <p:cNvPr id="3" name="Picture 2">
            <a:extLst>
              <a:ext uri="{FF2B5EF4-FFF2-40B4-BE49-F238E27FC236}">
                <a16:creationId xmlns:a16="http://schemas.microsoft.com/office/drawing/2014/main" id="{15BF2F69-A44D-E7AD-E64D-CDF05C8640E5}"/>
              </a:ext>
            </a:extLst>
          </p:cNvPr>
          <p:cNvPicPr>
            <a:picLocks noChangeAspect="1"/>
          </p:cNvPicPr>
          <p:nvPr/>
        </p:nvPicPr>
        <p:blipFill>
          <a:blip r:embed="rId3"/>
          <a:stretch>
            <a:fillRect/>
          </a:stretch>
        </p:blipFill>
        <p:spPr>
          <a:xfrm>
            <a:off x="333045" y="1425575"/>
            <a:ext cx="3916653" cy="1692791"/>
          </a:xfrm>
          <a:prstGeom prst="rect">
            <a:avLst/>
          </a:prstGeom>
        </p:spPr>
      </p:pic>
      <p:sp>
        <p:nvSpPr>
          <p:cNvPr id="4" name="Footer Placeholder 3">
            <a:extLst>
              <a:ext uri="{FF2B5EF4-FFF2-40B4-BE49-F238E27FC236}">
                <a16:creationId xmlns:a16="http://schemas.microsoft.com/office/drawing/2014/main" id="{0E3247EF-ECC1-F192-7DC4-9780366921DC}"/>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4143442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07C4638-DB9B-F14E-888C-D21892953CC3}"/>
              </a:ext>
            </a:extLst>
          </p:cNvPr>
          <p:cNvSpPr>
            <a:spLocks noGrp="1" noChangeArrowheads="1"/>
          </p:cNvSpPr>
          <p:nvPr>
            <p:ph type="title"/>
          </p:nvPr>
        </p:nvSpPr>
        <p:spPr>
          <a:xfrm>
            <a:off x="1754149" y="211465"/>
            <a:ext cx="1101801" cy="215444"/>
          </a:xfrm>
        </p:spPr>
        <p:txBody>
          <a:bodyPr/>
          <a:lstStyle/>
          <a:p>
            <a:r>
              <a:rPr lang="en-US" altLang="en-US" dirty="0"/>
              <a:t>Outliers</a:t>
            </a:r>
          </a:p>
        </p:txBody>
      </p:sp>
      <p:pic>
        <p:nvPicPr>
          <p:cNvPr id="6" name="Picture 5">
            <a:extLst>
              <a:ext uri="{FF2B5EF4-FFF2-40B4-BE49-F238E27FC236}">
                <a16:creationId xmlns:a16="http://schemas.microsoft.com/office/drawing/2014/main" id="{FF679A36-BE2C-3A10-24D4-F8678BA62678}"/>
              </a:ext>
            </a:extLst>
          </p:cNvPr>
          <p:cNvPicPr>
            <a:picLocks noChangeAspect="1"/>
          </p:cNvPicPr>
          <p:nvPr/>
        </p:nvPicPr>
        <p:blipFill>
          <a:blip r:embed="rId3"/>
          <a:stretch>
            <a:fillRect/>
          </a:stretch>
        </p:blipFill>
        <p:spPr>
          <a:xfrm>
            <a:off x="171450" y="663575"/>
            <a:ext cx="4063544" cy="1828800"/>
          </a:xfrm>
          <a:prstGeom prst="rect">
            <a:avLst/>
          </a:prstGeom>
        </p:spPr>
      </p:pic>
      <p:sp>
        <p:nvSpPr>
          <p:cNvPr id="3" name="Footer Placeholder 2">
            <a:extLst>
              <a:ext uri="{FF2B5EF4-FFF2-40B4-BE49-F238E27FC236}">
                <a16:creationId xmlns:a16="http://schemas.microsoft.com/office/drawing/2014/main" id="{34C3BBD2-4E4A-0D8C-D463-B85D1A33A1A2}"/>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00297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E8063-3988-BC85-8218-71F9A5C2F360}"/>
              </a:ext>
            </a:extLst>
          </p:cNvPr>
          <p:cNvSpPr>
            <a:spLocks noGrp="1"/>
          </p:cNvSpPr>
          <p:nvPr>
            <p:ph type="title"/>
          </p:nvPr>
        </p:nvSpPr>
        <p:spPr>
          <a:xfrm>
            <a:off x="1754149" y="211465"/>
            <a:ext cx="1101801" cy="215444"/>
          </a:xfrm>
        </p:spPr>
        <p:txBody>
          <a:bodyPr/>
          <a:lstStyle/>
          <a:p>
            <a:pPr rtl="0"/>
            <a:r>
              <a:rPr lang="en-JO" dirty="0"/>
              <a:t>Quartile</a:t>
            </a:r>
          </a:p>
        </p:txBody>
      </p:sp>
      <p:sp>
        <p:nvSpPr>
          <p:cNvPr id="3" name="Text Placeholder 2">
            <a:extLst>
              <a:ext uri="{FF2B5EF4-FFF2-40B4-BE49-F238E27FC236}">
                <a16:creationId xmlns:a16="http://schemas.microsoft.com/office/drawing/2014/main" id="{C2279F4A-64D9-0AB2-064F-C44011735718}"/>
              </a:ext>
            </a:extLst>
          </p:cNvPr>
          <p:cNvSpPr>
            <a:spLocks noGrp="1"/>
          </p:cNvSpPr>
          <p:nvPr>
            <p:ph type="body" idx="1"/>
          </p:nvPr>
        </p:nvSpPr>
        <p:spPr>
          <a:xfrm>
            <a:off x="339992" y="644361"/>
            <a:ext cx="3874236" cy="507831"/>
          </a:xfrm>
        </p:spPr>
        <p:txBody>
          <a:bodyPr/>
          <a:lstStyle/>
          <a:p>
            <a:pPr algn="just"/>
            <a:r>
              <a:rPr lang="en-US" b="0" i="0" u="none" strike="noStrike" dirty="0">
                <a:solidFill>
                  <a:srgbClr val="4A4A4A"/>
                </a:solidFill>
                <a:effectLst/>
                <a:highlight>
                  <a:srgbClr val="FFFFFF"/>
                </a:highlight>
                <a:latin typeface="Open Sans" panose="020B0606030504020204" pitchFamily="34" charset="0"/>
              </a:rPr>
              <a:t>Quartiles tell us about the spread of a data set by breaking the data set into quarters, just like the median breaks it in half. </a:t>
            </a:r>
          </a:p>
        </p:txBody>
      </p:sp>
      <p:sp>
        <p:nvSpPr>
          <p:cNvPr id="4" name="Footer Placeholder 3">
            <a:extLst>
              <a:ext uri="{FF2B5EF4-FFF2-40B4-BE49-F238E27FC236}">
                <a16:creationId xmlns:a16="http://schemas.microsoft.com/office/drawing/2014/main" id="{117B372E-BED7-1154-F87C-F330B9D4112C}"/>
              </a:ext>
            </a:extLst>
          </p:cNvPr>
          <p:cNvSpPr>
            <a:spLocks noGrp="1"/>
          </p:cNvSpPr>
          <p:nvPr>
            <p:ph type="ftr" sz="quarter" idx="5"/>
          </p:nvPr>
        </p:nvSpPr>
        <p:spPr/>
        <p:txBody>
          <a:bodyPr/>
          <a:lstStyle/>
          <a:p>
            <a:r>
              <a:rPr lang="en-US"/>
              <a:t>Dr. Malak Abdullah</a:t>
            </a:r>
            <a:endParaRPr lang="en-US" dirty="0"/>
          </a:p>
        </p:txBody>
      </p:sp>
      <p:pic>
        <p:nvPicPr>
          <p:cNvPr id="7" name="Picture 6" descr="A screenshot of a computer screen&#10;&#10;Description automatically generated">
            <a:extLst>
              <a:ext uri="{FF2B5EF4-FFF2-40B4-BE49-F238E27FC236}">
                <a16:creationId xmlns:a16="http://schemas.microsoft.com/office/drawing/2014/main" id="{27762765-D029-2203-9A44-9FBEA77BE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822" y="1091955"/>
            <a:ext cx="3666803" cy="1471735"/>
          </a:xfrm>
          <a:prstGeom prst="rect">
            <a:avLst/>
          </a:prstGeom>
        </p:spPr>
      </p:pic>
      <p:sp>
        <p:nvSpPr>
          <p:cNvPr id="9" name="TextBox 8">
            <a:extLst>
              <a:ext uri="{FF2B5EF4-FFF2-40B4-BE49-F238E27FC236}">
                <a16:creationId xmlns:a16="http://schemas.microsoft.com/office/drawing/2014/main" id="{EB27E2F6-2E11-557D-0649-E732A7A5BD1C}"/>
              </a:ext>
            </a:extLst>
          </p:cNvPr>
          <p:cNvSpPr txBox="1"/>
          <p:nvPr/>
        </p:nvSpPr>
        <p:spPr>
          <a:xfrm>
            <a:off x="345674" y="2656796"/>
            <a:ext cx="4267199" cy="553998"/>
          </a:xfrm>
          <a:prstGeom prst="rect">
            <a:avLst/>
          </a:prstGeom>
          <a:noFill/>
        </p:spPr>
        <p:txBody>
          <a:bodyPr wrap="square">
            <a:spAutoFit/>
          </a:bodyPr>
          <a:lstStyle/>
          <a:p>
            <a:pPr algn="just">
              <a:buFont typeface="+mj-lt"/>
              <a:buAutoNum type="arabicPeriod"/>
            </a:pPr>
            <a:r>
              <a:rPr lang="en-US" sz="1000" dirty="0">
                <a:effectLst/>
              </a:rPr>
              <a:t>The first quartile (Q1) lies between the 25th and 26th observation.</a:t>
            </a:r>
          </a:p>
          <a:p>
            <a:pPr algn="just">
              <a:buFont typeface="+mj-lt"/>
              <a:buAutoNum type="arabicPeriod"/>
            </a:pPr>
            <a:r>
              <a:rPr lang="en-US" sz="1000" dirty="0">
                <a:effectLst/>
              </a:rPr>
              <a:t>The second quartile (Q2) lies between the 50th and 51st observation.</a:t>
            </a:r>
          </a:p>
          <a:p>
            <a:pPr algn="just">
              <a:buFont typeface="+mj-lt"/>
              <a:buAutoNum type="arabicPeriod"/>
            </a:pPr>
            <a:r>
              <a:rPr lang="en-US" sz="1000" dirty="0">
                <a:effectLst/>
              </a:rPr>
              <a:t>The third quartile (Q3) lies between the 75th and 76th observation.</a:t>
            </a:r>
          </a:p>
        </p:txBody>
      </p:sp>
    </p:spTree>
    <p:extLst>
      <p:ext uri="{BB962C8B-B14F-4D97-AF65-F5344CB8AC3E}">
        <p14:creationId xmlns:p14="http://schemas.microsoft.com/office/powerpoint/2010/main" val="1584317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120702D3-DBDA-FB4B-9E0D-362090708942}"/>
              </a:ext>
            </a:extLst>
          </p:cNvPr>
          <p:cNvSpPr>
            <a:spLocks noGrp="1" noChangeArrowheads="1"/>
          </p:cNvSpPr>
          <p:nvPr>
            <p:ph type="title"/>
          </p:nvPr>
        </p:nvSpPr>
        <p:spPr>
          <a:xfrm>
            <a:off x="1267777" y="213053"/>
            <a:ext cx="1617701" cy="430887"/>
          </a:xfrm>
        </p:spPr>
        <p:txBody>
          <a:bodyPr/>
          <a:lstStyle/>
          <a:p>
            <a:r>
              <a:rPr lang="en-US" altLang="en-US" dirty="0"/>
              <a:t>Interquartile Range</a:t>
            </a:r>
          </a:p>
        </p:txBody>
      </p:sp>
      <p:sp>
        <p:nvSpPr>
          <p:cNvPr id="115715" name="Rectangle 3">
            <a:extLst>
              <a:ext uri="{FF2B5EF4-FFF2-40B4-BE49-F238E27FC236}">
                <a16:creationId xmlns:a16="http://schemas.microsoft.com/office/drawing/2014/main" id="{ACE39229-5713-5846-8A7D-08C9B93656B2}"/>
              </a:ext>
            </a:extLst>
          </p:cNvPr>
          <p:cNvSpPr>
            <a:spLocks noGrp="1" noChangeArrowheads="1"/>
          </p:cNvSpPr>
          <p:nvPr>
            <p:ph type="body" idx="1"/>
          </p:nvPr>
        </p:nvSpPr>
        <p:spPr>
          <a:xfrm>
            <a:off x="176459" y="511710"/>
            <a:ext cx="3313499" cy="2077492"/>
          </a:xfrm>
        </p:spPr>
        <p:txBody>
          <a:bodyPr/>
          <a:lstStyle/>
          <a:p>
            <a:pPr>
              <a:buFont typeface="Wingdings" pitchFamily="2" charset="2"/>
              <a:buNone/>
            </a:pPr>
            <a:r>
              <a:rPr lang="en-US" altLang="en-US" sz="900" dirty="0"/>
              <a:t>A quartile is the value that marks one of the divisions that breaks a series of values into four equal parts.</a:t>
            </a:r>
          </a:p>
          <a:p>
            <a:pPr>
              <a:buFont typeface="Wingdings" pitchFamily="2" charset="2"/>
              <a:buNone/>
            </a:pPr>
            <a:endParaRPr lang="en-US" altLang="en-US" sz="900" dirty="0"/>
          </a:p>
          <a:p>
            <a:pPr>
              <a:buFont typeface="Wingdings" pitchFamily="2" charset="2"/>
              <a:buNone/>
            </a:pPr>
            <a:r>
              <a:rPr lang="en-US" altLang="en-US" sz="900" dirty="0"/>
              <a:t>The median is a quartile and divides the cases in half.</a:t>
            </a:r>
          </a:p>
          <a:p>
            <a:pPr>
              <a:buFont typeface="Wingdings" pitchFamily="2" charset="2"/>
              <a:buNone/>
            </a:pPr>
            <a:endParaRPr lang="en-US" altLang="en-US" sz="900" dirty="0"/>
          </a:p>
          <a:p>
            <a:pPr>
              <a:buFont typeface="Wingdings" pitchFamily="2" charset="2"/>
              <a:buNone/>
            </a:pPr>
            <a:r>
              <a:rPr lang="en-US" altLang="en-US" sz="900" dirty="0"/>
              <a:t>25</a:t>
            </a:r>
            <a:r>
              <a:rPr lang="en-US" altLang="en-US" sz="900" baseline="30000" dirty="0"/>
              <a:t>th</a:t>
            </a:r>
            <a:r>
              <a:rPr lang="en-US" altLang="en-US" sz="900" dirty="0"/>
              <a:t> percentile is a quartile that divides the first ¼ of cases from the latter ¾.</a:t>
            </a:r>
          </a:p>
          <a:p>
            <a:pPr>
              <a:buFont typeface="Wingdings" pitchFamily="2" charset="2"/>
              <a:buNone/>
            </a:pPr>
            <a:endParaRPr lang="en-US" altLang="en-US" sz="900" dirty="0"/>
          </a:p>
          <a:p>
            <a:pPr>
              <a:buFont typeface="Wingdings" pitchFamily="2" charset="2"/>
              <a:buNone/>
            </a:pPr>
            <a:r>
              <a:rPr lang="en-US" altLang="en-US" sz="900" dirty="0"/>
              <a:t>75</a:t>
            </a:r>
            <a:r>
              <a:rPr lang="en-US" altLang="en-US" sz="900" baseline="30000" dirty="0"/>
              <a:t>th</a:t>
            </a:r>
            <a:r>
              <a:rPr lang="en-US" altLang="en-US" sz="900" dirty="0"/>
              <a:t> percentile is a quartile that divides the first ¾ of cases from the latter ¼.</a:t>
            </a:r>
          </a:p>
          <a:p>
            <a:pPr>
              <a:buFont typeface="Wingdings" pitchFamily="2" charset="2"/>
              <a:buNone/>
            </a:pPr>
            <a:endParaRPr lang="en-US" altLang="en-US" sz="900" dirty="0"/>
          </a:p>
          <a:p>
            <a:pPr>
              <a:buFont typeface="Wingdings" pitchFamily="2" charset="2"/>
              <a:buNone/>
            </a:pPr>
            <a:r>
              <a:rPr lang="en-US" altLang="en-US" sz="900" dirty="0"/>
              <a:t>The interquartile range is the distance or range between the 25</a:t>
            </a:r>
            <a:r>
              <a:rPr lang="en-US" altLang="en-US" sz="900" baseline="30000" dirty="0"/>
              <a:t>th</a:t>
            </a:r>
            <a:r>
              <a:rPr lang="en-US" altLang="en-US" sz="900" dirty="0"/>
              <a:t> percentile and the 75</a:t>
            </a:r>
            <a:r>
              <a:rPr lang="en-US" altLang="en-US" sz="900" baseline="30000" dirty="0"/>
              <a:t>th</a:t>
            </a:r>
            <a:r>
              <a:rPr lang="en-US" altLang="en-US" sz="900" dirty="0"/>
              <a:t> percentile.  Below, what is the interquartile range?</a:t>
            </a:r>
          </a:p>
          <a:p>
            <a:pPr>
              <a:buFont typeface="Wingdings" pitchFamily="2" charset="2"/>
              <a:buNone/>
            </a:pPr>
            <a:endParaRPr lang="en-US" altLang="en-US" sz="900" dirty="0"/>
          </a:p>
        </p:txBody>
      </p:sp>
      <p:sp>
        <p:nvSpPr>
          <p:cNvPr id="115716" name="Freeform 4">
            <a:extLst>
              <a:ext uri="{FF2B5EF4-FFF2-40B4-BE49-F238E27FC236}">
                <a16:creationId xmlns:a16="http://schemas.microsoft.com/office/drawing/2014/main" id="{DF9B8F9F-BABD-5143-A971-1CFB27426947}"/>
              </a:ext>
            </a:extLst>
          </p:cNvPr>
          <p:cNvSpPr>
            <a:spLocks/>
          </p:cNvSpPr>
          <p:nvPr/>
        </p:nvSpPr>
        <p:spPr bwMode="auto">
          <a:xfrm>
            <a:off x="720328" y="2479516"/>
            <a:ext cx="3169444" cy="288131"/>
          </a:xfrm>
          <a:custGeom>
            <a:avLst/>
            <a:gdLst>
              <a:gd name="T0" fmla="*/ 0 w 4656"/>
              <a:gd name="T1" fmla="*/ 672 h 720"/>
              <a:gd name="T2" fmla="*/ 672 w 4656"/>
              <a:gd name="T3" fmla="*/ 576 h 720"/>
              <a:gd name="T4" fmla="*/ 2064 w 4656"/>
              <a:gd name="T5" fmla="*/ 0 h 720"/>
              <a:gd name="T6" fmla="*/ 3840 w 4656"/>
              <a:gd name="T7" fmla="*/ 576 h 720"/>
              <a:gd name="T8" fmla="*/ 4656 w 4656"/>
              <a:gd name="T9" fmla="*/ 720 h 720"/>
            </a:gdLst>
            <a:ahLst/>
            <a:cxnLst>
              <a:cxn ang="0">
                <a:pos x="T0" y="T1"/>
              </a:cxn>
              <a:cxn ang="0">
                <a:pos x="T2" y="T3"/>
              </a:cxn>
              <a:cxn ang="0">
                <a:pos x="T4" y="T5"/>
              </a:cxn>
              <a:cxn ang="0">
                <a:pos x="T6" y="T7"/>
              </a:cxn>
              <a:cxn ang="0">
                <a:pos x="T8" y="T9"/>
              </a:cxn>
            </a:cxnLst>
            <a:rect l="0" t="0" r="r" b="b"/>
            <a:pathLst>
              <a:path w="4656" h="720">
                <a:moveTo>
                  <a:pt x="0" y="672"/>
                </a:moveTo>
                <a:cubicBezTo>
                  <a:pt x="164" y="680"/>
                  <a:pt x="328" y="688"/>
                  <a:pt x="672" y="576"/>
                </a:cubicBezTo>
                <a:cubicBezTo>
                  <a:pt x="1016" y="464"/>
                  <a:pt x="1536" y="0"/>
                  <a:pt x="2064" y="0"/>
                </a:cubicBezTo>
                <a:cubicBezTo>
                  <a:pt x="2592" y="0"/>
                  <a:pt x="3408" y="456"/>
                  <a:pt x="3840" y="576"/>
                </a:cubicBezTo>
                <a:cubicBezTo>
                  <a:pt x="4272" y="696"/>
                  <a:pt x="4512" y="696"/>
                  <a:pt x="4656" y="72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5717" name="Line 5">
            <a:extLst>
              <a:ext uri="{FF2B5EF4-FFF2-40B4-BE49-F238E27FC236}">
                <a16:creationId xmlns:a16="http://schemas.microsoft.com/office/drawing/2014/main" id="{DE8C19D7-0F93-5B43-834E-0A82C8C9276E}"/>
              </a:ext>
            </a:extLst>
          </p:cNvPr>
          <p:cNvSpPr>
            <a:spLocks noChangeShapeType="1"/>
          </p:cNvSpPr>
          <p:nvPr/>
        </p:nvSpPr>
        <p:spPr bwMode="auto">
          <a:xfrm>
            <a:off x="633889" y="2796461"/>
            <a:ext cx="331350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5718" name="Text Box 6">
            <a:extLst>
              <a:ext uri="{FF2B5EF4-FFF2-40B4-BE49-F238E27FC236}">
                <a16:creationId xmlns:a16="http://schemas.microsoft.com/office/drawing/2014/main" id="{4E227DBD-EBDC-4843-B7A8-23C37148984D}"/>
              </a:ext>
            </a:extLst>
          </p:cNvPr>
          <p:cNvSpPr txBox="1">
            <a:spLocks noChangeArrowheads="1"/>
          </p:cNvSpPr>
          <p:nvPr/>
        </p:nvSpPr>
        <p:spPr bwMode="auto">
          <a:xfrm>
            <a:off x="691515" y="2882901"/>
            <a:ext cx="3284696"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681"/>
              <a:t>0                           250                     500                         750                                1000</a:t>
            </a:r>
          </a:p>
        </p:txBody>
      </p:sp>
      <p:sp>
        <p:nvSpPr>
          <p:cNvPr id="115719" name="Line 7">
            <a:extLst>
              <a:ext uri="{FF2B5EF4-FFF2-40B4-BE49-F238E27FC236}">
                <a16:creationId xmlns:a16="http://schemas.microsoft.com/office/drawing/2014/main" id="{1FEE0044-8086-EF46-821A-31BB9DD54666}"/>
              </a:ext>
            </a:extLst>
          </p:cNvPr>
          <p:cNvSpPr>
            <a:spLocks noChangeShapeType="1"/>
          </p:cNvSpPr>
          <p:nvPr/>
        </p:nvSpPr>
        <p:spPr bwMode="auto">
          <a:xfrm flipV="1">
            <a:off x="1498283" y="2594769"/>
            <a:ext cx="0" cy="2016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5720" name="Line 8">
            <a:extLst>
              <a:ext uri="{FF2B5EF4-FFF2-40B4-BE49-F238E27FC236}">
                <a16:creationId xmlns:a16="http://schemas.microsoft.com/office/drawing/2014/main" id="{E92DF203-162A-AE48-84B7-13B606E38B62}"/>
              </a:ext>
            </a:extLst>
          </p:cNvPr>
          <p:cNvSpPr>
            <a:spLocks noChangeShapeType="1"/>
          </p:cNvSpPr>
          <p:nvPr/>
        </p:nvSpPr>
        <p:spPr bwMode="auto">
          <a:xfrm flipV="1">
            <a:off x="2881313" y="2565956"/>
            <a:ext cx="0" cy="23050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5721" name="Line 9">
            <a:extLst>
              <a:ext uri="{FF2B5EF4-FFF2-40B4-BE49-F238E27FC236}">
                <a16:creationId xmlns:a16="http://schemas.microsoft.com/office/drawing/2014/main" id="{2D75D81D-8F9C-9141-9EB8-E4A0DE755B88}"/>
              </a:ext>
            </a:extLst>
          </p:cNvPr>
          <p:cNvSpPr>
            <a:spLocks noChangeShapeType="1"/>
          </p:cNvSpPr>
          <p:nvPr/>
        </p:nvSpPr>
        <p:spPr bwMode="auto">
          <a:xfrm flipV="1">
            <a:off x="2160984" y="2335451"/>
            <a:ext cx="0" cy="4610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5722" name="Text Box 10">
            <a:extLst>
              <a:ext uri="{FF2B5EF4-FFF2-40B4-BE49-F238E27FC236}">
                <a16:creationId xmlns:a16="http://schemas.microsoft.com/office/drawing/2014/main" id="{4B14AE9F-B188-D348-BDE2-1795528673D7}"/>
              </a:ext>
            </a:extLst>
          </p:cNvPr>
          <p:cNvSpPr txBox="1">
            <a:spLocks noChangeArrowheads="1"/>
          </p:cNvSpPr>
          <p:nvPr/>
        </p:nvSpPr>
        <p:spPr bwMode="auto">
          <a:xfrm>
            <a:off x="864393" y="2335451"/>
            <a:ext cx="489824" cy="301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681" dirty="0"/>
              <a:t>25% of cases</a:t>
            </a:r>
          </a:p>
        </p:txBody>
      </p:sp>
      <p:sp>
        <p:nvSpPr>
          <p:cNvPr id="115723" name="Text Box 11">
            <a:extLst>
              <a:ext uri="{FF2B5EF4-FFF2-40B4-BE49-F238E27FC236}">
                <a16:creationId xmlns:a16="http://schemas.microsoft.com/office/drawing/2014/main" id="{5C48D1C6-327C-A046-B924-767CE4E8CB7E}"/>
              </a:ext>
            </a:extLst>
          </p:cNvPr>
          <p:cNvSpPr txBox="1">
            <a:spLocks noChangeArrowheads="1"/>
          </p:cNvSpPr>
          <p:nvPr/>
        </p:nvSpPr>
        <p:spPr bwMode="auto">
          <a:xfrm>
            <a:off x="1440655" y="2277825"/>
            <a:ext cx="374571"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681" dirty="0"/>
              <a:t>25%</a:t>
            </a:r>
          </a:p>
        </p:txBody>
      </p:sp>
      <p:sp>
        <p:nvSpPr>
          <p:cNvPr id="115724" name="Text Box 12">
            <a:extLst>
              <a:ext uri="{FF2B5EF4-FFF2-40B4-BE49-F238E27FC236}">
                <a16:creationId xmlns:a16="http://schemas.microsoft.com/office/drawing/2014/main" id="{926AE719-5F81-6248-A6C3-2F146EE0886A}"/>
              </a:ext>
            </a:extLst>
          </p:cNvPr>
          <p:cNvSpPr txBox="1">
            <a:spLocks noChangeArrowheads="1"/>
          </p:cNvSpPr>
          <p:nvPr/>
        </p:nvSpPr>
        <p:spPr bwMode="auto">
          <a:xfrm>
            <a:off x="2679620" y="2277825"/>
            <a:ext cx="387425" cy="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681" dirty="0"/>
              <a:t>25%</a:t>
            </a:r>
          </a:p>
        </p:txBody>
      </p:sp>
      <p:sp>
        <p:nvSpPr>
          <p:cNvPr id="115725" name="Text Box 13">
            <a:extLst>
              <a:ext uri="{FF2B5EF4-FFF2-40B4-BE49-F238E27FC236}">
                <a16:creationId xmlns:a16="http://schemas.microsoft.com/office/drawing/2014/main" id="{62B4647A-8BEF-DC4B-8737-081C48DA2704}"/>
              </a:ext>
            </a:extLst>
          </p:cNvPr>
          <p:cNvSpPr txBox="1">
            <a:spLocks noChangeArrowheads="1"/>
          </p:cNvSpPr>
          <p:nvPr/>
        </p:nvSpPr>
        <p:spPr bwMode="auto">
          <a:xfrm>
            <a:off x="3227069" y="2306638"/>
            <a:ext cx="525779" cy="301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681" dirty="0"/>
              <a:t>25% of cases</a:t>
            </a:r>
          </a:p>
        </p:txBody>
      </p:sp>
      <p:sp>
        <p:nvSpPr>
          <p:cNvPr id="115726" name="Line 14">
            <a:extLst>
              <a:ext uri="{FF2B5EF4-FFF2-40B4-BE49-F238E27FC236}">
                <a16:creationId xmlns:a16="http://schemas.microsoft.com/office/drawing/2014/main" id="{D383A4AE-D47E-9F4C-AC19-B17604E59F9B}"/>
              </a:ext>
            </a:extLst>
          </p:cNvPr>
          <p:cNvSpPr>
            <a:spLocks noChangeShapeType="1"/>
          </p:cNvSpPr>
          <p:nvPr/>
        </p:nvSpPr>
        <p:spPr bwMode="auto">
          <a:xfrm>
            <a:off x="1267777" y="2508329"/>
            <a:ext cx="172879" cy="2016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5727" name="Line 15">
            <a:extLst>
              <a:ext uri="{FF2B5EF4-FFF2-40B4-BE49-F238E27FC236}">
                <a16:creationId xmlns:a16="http://schemas.microsoft.com/office/drawing/2014/main" id="{E23D8FD5-1B26-CC46-BBF5-BB160456594D}"/>
              </a:ext>
            </a:extLst>
          </p:cNvPr>
          <p:cNvSpPr>
            <a:spLocks noChangeShapeType="1"/>
          </p:cNvSpPr>
          <p:nvPr/>
        </p:nvSpPr>
        <p:spPr bwMode="auto">
          <a:xfrm>
            <a:off x="1642348" y="2421890"/>
            <a:ext cx="115253" cy="25931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5728" name="Line 16">
            <a:extLst>
              <a:ext uri="{FF2B5EF4-FFF2-40B4-BE49-F238E27FC236}">
                <a16:creationId xmlns:a16="http://schemas.microsoft.com/office/drawing/2014/main" id="{D3C402D3-B53F-0743-B49D-26099CFD0027}"/>
              </a:ext>
            </a:extLst>
          </p:cNvPr>
          <p:cNvSpPr>
            <a:spLocks noChangeShapeType="1"/>
          </p:cNvSpPr>
          <p:nvPr/>
        </p:nvSpPr>
        <p:spPr bwMode="auto">
          <a:xfrm flipH="1">
            <a:off x="2650808" y="2393077"/>
            <a:ext cx="57626" cy="23050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sp>
        <p:nvSpPr>
          <p:cNvPr id="115729" name="Line 17">
            <a:extLst>
              <a:ext uri="{FF2B5EF4-FFF2-40B4-BE49-F238E27FC236}">
                <a16:creationId xmlns:a16="http://schemas.microsoft.com/office/drawing/2014/main" id="{D5DF220D-DA40-CF40-B0A0-A09635BCE624}"/>
              </a:ext>
            </a:extLst>
          </p:cNvPr>
          <p:cNvSpPr>
            <a:spLocks noChangeShapeType="1"/>
          </p:cNvSpPr>
          <p:nvPr/>
        </p:nvSpPr>
        <p:spPr bwMode="auto">
          <a:xfrm flipH="1">
            <a:off x="3140631" y="2479516"/>
            <a:ext cx="86439" cy="25931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81"/>
          </a:p>
        </p:txBody>
      </p:sp>
      <p:pic>
        <p:nvPicPr>
          <p:cNvPr id="4" name="Picture 3">
            <a:extLst>
              <a:ext uri="{FF2B5EF4-FFF2-40B4-BE49-F238E27FC236}">
                <a16:creationId xmlns:a16="http://schemas.microsoft.com/office/drawing/2014/main" id="{9DA157A5-49FE-6449-8A02-14F97058297F}"/>
              </a:ext>
            </a:extLst>
          </p:cNvPr>
          <p:cNvPicPr>
            <a:picLocks noChangeAspect="1"/>
          </p:cNvPicPr>
          <p:nvPr/>
        </p:nvPicPr>
        <p:blipFill rotWithShape="1">
          <a:blip r:embed="rId3"/>
          <a:srcRect l="15728" t="28472" r="56457" b="51351"/>
          <a:stretch/>
        </p:blipFill>
        <p:spPr>
          <a:xfrm>
            <a:off x="3438321" y="1347709"/>
            <a:ext cx="1174895" cy="586191"/>
          </a:xfrm>
          <a:prstGeom prst="rect">
            <a:avLst/>
          </a:prstGeom>
        </p:spPr>
        <p:style>
          <a:lnRef idx="2">
            <a:schemeClr val="dk1"/>
          </a:lnRef>
          <a:fillRef idx="1">
            <a:schemeClr val="lt1"/>
          </a:fillRef>
          <a:effectRef idx="0">
            <a:schemeClr val="dk1"/>
          </a:effectRef>
          <a:fontRef idx="minor">
            <a:schemeClr val="dk1"/>
          </a:fontRef>
        </p:style>
      </p:pic>
      <p:sp>
        <p:nvSpPr>
          <p:cNvPr id="3" name="Footer Placeholder 2">
            <a:extLst>
              <a:ext uri="{FF2B5EF4-FFF2-40B4-BE49-F238E27FC236}">
                <a16:creationId xmlns:a16="http://schemas.microsoft.com/office/drawing/2014/main" id="{67279543-8568-A49A-8106-6E5A38399E3E}"/>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4292132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BB9344-59C4-E890-2870-4BB651F70923}"/>
              </a:ext>
            </a:extLst>
          </p:cNvPr>
          <p:cNvPicPr>
            <a:picLocks noChangeAspect="1"/>
          </p:cNvPicPr>
          <p:nvPr/>
        </p:nvPicPr>
        <p:blipFill>
          <a:blip r:embed="rId2"/>
          <a:stretch>
            <a:fillRect/>
          </a:stretch>
        </p:blipFill>
        <p:spPr>
          <a:xfrm>
            <a:off x="218072" y="362277"/>
            <a:ext cx="3602455" cy="1977210"/>
          </a:xfrm>
          <a:prstGeom prst="rect">
            <a:avLst/>
          </a:prstGeom>
        </p:spPr>
      </p:pic>
      <p:sp>
        <p:nvSpPr>
          <p:cNvPr id="5" name="Footer Placeholder 4">
            <a:extLst>
              <a:ext uri="{FF2B5EF4-FFF2-40B4-BE49-F238E27FC236}">
                <a16:creationId xmlns:a16="http://schemas.microsoft.com/office/drawing/2014/main" id="{470F6B3F-70A6-BEF3-ADDE-073DDE7159FE}"/>
              </a:ext>
            </a:extLst>
          </p:cNvPr>
          <p:cNvSpPr>
            <a:spLocks noGrp="1"/>
          </p:cNvSpPr>
          <p:nvPr>
            <p:ph type="ftr" sz="quarter" idx="5"/>
          </p:nvPr>
        </p:nvSpPr>
        <p:spPr/>
        <p:txBody>
          <a:bodyPr/>
          <a:lstStyle/>
          <a:p>
            <a:r>
              <a:rPr lang="en-US"/>
              <a:t>Dr. Malak Abdullah</a:t>
            </a:r>
          </a:p>
        </p:txBody>
      </p:sp>
      <p:sp>
        <p:nvSpPr>
          <p:cNvPr id="7" name="TextBox 6">
            <a:extLst>
              <a:ext uri="{FF2B5EF4-FFF2-40B4-BE49-F238E27FC236}">
                <a16:creationId xmlns:a16="http://schemas.microsoft.com/office/drawing/2014/main" id="{8E36EBF1-806C-93A0-CE1B-86C9D294F3A5}"/>
              </a:ext>
            </a:extLst>
          </p:cNvPr>
          <p:cNvSpPr txBox="1"/>
          <p:nvPr/>
        </p:nvSpPr>
        <p:spPr>
          <a:xfrm>
            <a:off x="107765" y="2332943"/>
            <a:ext cx="4394567" cy="600164"/>
          </a:xfrm>
          <a:prstGeom prst="rect">
            <a:avLst/>
          </a:prstGeom>
          <a:noFill/>
        </p:spPr>
        <p:txBody>
          <a:bodyPr wrap="square">
            <a:spAutoFit/>
          </a:bodyPr>
          <a:lstStyle/>
          <a:p>
            <a:pPr algn="just"/>
            <a:r>
              <a:rPr lang="en-US" sz="1100" b="0" i="0" u="none" strike="noStrike" dirty="0">
                <a:solidFill>
                  <a:srgbClr val="4A4A4A"/>
                </a:solidFill>
                <a:effectLst/>
                <a:highlight>
                  <a:srgbClr val="FFFFFF"/>
                </a:highlight>
                <a:latin typeface="Open Sans" panose="020B0606030504020204" pitchFamily="34" charset="0"/>
              </a:rPr>
              <a:t>Inter Quartile Range (IQR): It is the measure of variability, based on dividing a data set into quartiles. The interquartile range is equal to Q3 minus Q1, i.e. IQR = Q3 – Q1</a:t>
            </a:r>
          </a:p>
        </p:txBody>
      </p:sp>
      <p:sp>
        <p:nvSpPr>
          <p:cNvPr id="13" name="Title 12">
            <a:extLst>
              <a:ext uri="{FF2B5EF4-FFF2-40B4-BE49-F238E27FC236}">
                <a16:creationId xmlns:a16="http://schemas.microsoft.com/office/drawing/2014/main" id="{0A019DE2-0BCD-84F5-3904-309E00ADEDA2}"/>
              </a:ext>
            </a:extLst>
          </p:cNvPr>
          <p:cNvSpPr>
            <a:spLocks noGrp="1"/>
          </p:cNvSpPr>
          <p:nvPr>
            <p:ph type="title"/>
          </p:nvPr>
        </p:nvSpPr>
        <p:spPr/>
        <p:txBody>
          <a:bodyPr/>
          <a:lstStyle/>
          <a:p>
            <a:endParaRPr lang="en-JO"/>
          </a:p>
        </p:txBody>
      </p:sp>
    </p:spTree>
    <p:extLst>
      <p:ext uri="{BB962C8B-B14F-4D97-AF65-F5344CB8AC3E}">
        <p14:creationId xmlns:p14="http://schemas.microsoft.com/office/powerpoint/2010/main" val="982987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07C4638-DB9B-F14E-888C-D21892953CC3}"/>
              </a:ext>
            </a:extLst>
          </p:cNvPr>
          <p:cNvSpPr>
            <a:spLocks noGrp="1" noChangeArrowheads="1"/>
          </p:cNvSpPr>
          <p:nvPr>
            <p:ph type="title"/>
          </p:nvPr>
        </p:nvSpPr>
        <p:spPr>
          <a:xfrm>
            <a:off x="1754149" y="211465"/>
            <a:ext cx="1101801" cy="215444"/>
          </a:xfrm>
        </p:spPr>
        <p:txBody>
          <a:bodyPr/>
          <a:lstStyle/>
          <a:p>
            <a:r>
              <a:rPr lang="en-US" altLang="en-US" dirty="0"/>
              <a:t>Box plots</a:t>
            </a:r>
          </a:p>
        </p:txBody>
      </p:sp>
      <p:sp>
        <p:nvSpPr>
          <p:cNvPr id="8" name="TextBox 7">
            <a:extLst>
              <a:ext uri="{FF2B5EF4-FFF2-40B4-BE49-F238E27FC236}">
                <a16:creationId xmlns:a16="http://schemas.microsoft.com/office/drawing/2014/main" id="{5BDD7F13-7A98-0589-2405-71239F4A54D7}"/>
              </a:ext>
            </a:extLst>
          </p:cNvPr>
          <p:cNvSpPr txBox="1"/>
          <p:nvPr/>
        </p:nvSpPr>
        <p:spPr>
          <a:xfrm>
            <a:off x="247650" y="587375"/>
            <a:ext cx="4191000" cy="2292935"/>
          </a:xfrm>
          <a:prstGeom prst="rect">
            <a:avLst/>
          </a:prstGeom>
          <a:noFill/>
        </p:spPr>
        <p:txBody>
          <a:bodyPr wrap="square">
            <a:spAutoFit/>
          </a:bodyPr>
          <a:lstStyle/>
          <a:p>
            <a:pPr algn="l"/>
            <a:r>
              <a:rPr lang="en-US" sz="1100" b="0" i="0" u="none" strike="noStrike" dirty="0">
                <a:solidFill>
                  <a:srgbClr val="242424"/>
                </a:solidFill>
                <a:effectLst/>
                <a:latin typeface="source-serif-pro"/>
              </a:rPr>
              <a:t>A box plot also known as Five Number Summary, summarizes data using the median, upper quartile, lower quartile, and the minimum and maximum values. It allows you to see important characteristics of the data at a glance(visually). This also help us to visualize outliers in the data set.</a:t>
            </a:r>
          </a:p>
          <a:p>
            <a:pPr algn="l"/>
            <a:br>
              <a:rPr lang="en-US" sz="1100" b="0" i="0" u="none" strike="noStrike" dirty="0">
                <a:solidFill>
                  <a:srgbClr val="242424"/>
                </a:solidFill>
                <a:effectLst/>
                <a:latin typeface="source-serif-pro"/>
              </a:rPr>
            </a:br>
            <a:r>
              <a:rPr lang="en-US" sz="1100" b="1" i="0" u="none" strike="noStrike" dirty="0">
                <a:solidFill>
                  <a:srgbClr val="242424"/>
                </a:solidFill>
                <a:effectLst/>
                <a:latin typeface="source-serif-pro"/>
              </a:rPr>
              <a:t>Box plot or Five Number Summary has below five information.</a:t>
            </a:r>
            <a:endParaRPr lang="en-US" sz="1100" b="0" i="0" u="none" strike="noStrike" dirty="0">
              <a:solidFill>
                <a:srgbClr val="242424"/>
              </a:solidFill>
              <a:effectLst/>
              <a:latin typeface="source-serif-pro"/>
            </a:endParaRPr>
          </a:p>
          <a:p>
            <a:pPr algn="l"/>
            <a:r>
              <a:rPr lang="en-US" sz="1100" b="0" i="0" u="none" strike="noStrike" dirty="0">
                <a:solidFill>
                  <a:srgbClr val="242424"/>
                </a:solidFill>
                <a:effectLst/>
                <a:latin typeface="source-serif-pro"/>
              </a:rPr>
              <a:t>1.Median</a:t>
            </a:r>
          </a:p>
          <a:p>
            <a:pPr algn="l"/>
            <a:r>
              <a:rPr lang="en-US" sz="1100" b="0" i="0" u="none" strike="noStrike" dirty="0">
                <a:solidFill>
                  <a:srgbClr val="242424"/>
                </a:solidFill>
                <a:effectLst/>
                <a:latin typeface="source-serif-pro"/>
              </a:rPr>
              <a:t>2. Lower Quartile(25th Percentile)</a:t>
            </a:r>
          </a:p>
          <a:p>
            <a:pPr algn="l"/>
            <a:r>
              <a:rPr lang="en-US" sz="1100" b="0" i="0" u="none" strike="noStrike" dirty="0">
                <a:solidFill>
                  <a:srgbClr val="242424"/>
                </a:solidFill>
                <a:effectLst/>
                <a:latin typeface="source-serif-pro"/>
              </a:rPr>
              <a:t>3. Upper Quartile(75th Percentile)</a:t>
            </a:r>
          </a:p>
          <a:p>
            <a:pPr algn="l"/>
            <a:r>
              <a:rPr lang="en-US" sz="1100" b="0" i="0" u="none" strike="noStrike" dirty="0">
                <a:solidFill>
                  <a:srgbClr val="242424"/>
                </a:solidFill>
                <a:effectLst/>
                <a:latin typeface="source-serif-pro"/>
              </a:rPr>
              <a:t>4. Minimum Value</a:t>
            </a:r>
          </a:p>
          <a:p>
            <a:pPr algn="l"/>
            <a:r>
              <a:rPr lang="en-US" sz="1100" b="0" i="0" u="none" strike="noStrike" dirty="0">
                <a:solidFill>
                  <a:srgbClr val="242424"/>
                </a:solidFill>
                <a:effectLst/>
                <a:latin typeface="source-serif-pro"/>
              </a:rPr>
              <a:t>5.Maximum Value</a:t>
            </a:r>
          </a:p>
          <a:p>
            <a:endParaRPr lang="en-JO" sz="1100" dirty="0"/>
          </a:p>
        </p:txBody>
      </p:sp>
      <p:pic>
        <p:nvPicPr>
          <p:cNvPr id="10" name="Picture 9">
            <a:extLst>
              <a:ext uri="{FF2B5EF4-FFF2-40B4-BE49-F238E27FC236}">
                <a16:creationId xmlns:a16="http://schemas.microsoft.com/office/drawing/2014/main" id="{07D15028-23B6-851F-55A1-27ACF26F3AD1}"/>
              </a:ext>
            </a:extLst>
          </p:cNvPr>
          <p:cNvPicPr>
            <a:picLocks noChangeAspect="1"/>
          </p:cNvPicPr>
          <p:nvPr/>
        </p:nvPicPr>
        <p:blipFill>
          <a:blip r:embed="rId3"/>
          <a:stretch>
            <a:fillRect/>
          </a:stretch>
        </p:blipFill>
        <p:spPr>
          <a:xfrm>
            <a:off x="1847850" y="2175401"/>
            <a:ext cx="2762249" cy="1307574"/>
          </a:xfrm>
          <a:prstGeom prst="rect">
            <a:avLst/>
          </a:prstGeom>
        </p:spPr>
      </p:pic>
      <p:sp>
        <p:nvSpPr>
          <p:cNvPr id="11" name="Footer Placeholder 10">
            <a:extLst>
              <a:ext uri="{FF2B5EF4-FFF2-40B4-BE49-F238E27FC236}">
                <a16:creationId xmlns:a16="http://schemas.microsoft.com/office/drawing/2014/main" id="{72736A7A-85AC-4A88-A610-B74EF8AAEDEE}"/>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18191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07C4638-DB9B-F14E-888C-D21892953CC3}"/>
              </a:ext>
            </a:extLst>
          </p:cNvPr>
          <p:cNvSpPr>
            <a:spLocks noGrp="1" noChangeArrowheads="1"/>
          </p:cNvSpPr>
          <p:nvPr>
            <p:ph type="title"/>
          </p:nvPr>
        </p:nvSpPr>
        <p:spPr>
          <a:xfrm>
            <a:off x="1754149" y="211465"/>
            <a:ext cx="1101801" cy="215444"/>
          </a:xfrm>
        </p:spPr>
        <p:txBody>
          <a:bodyPr/>
          <a:lstStyle/>
          <a:p>
            <a:r>
              <a:rPr lang="en-US" altLang="en-US" dirty="0"/>
              <a:t>Example</a:t>
            </a:r>
          </a:p>
        </p:txBody>
      </p:sp>
      <p:sp>
        <p:nvSpPr>
          <p:cNvPr id="8" name="TextBox 7">
            <a:extLst>
              <a:ext uri="{FF2B5EF4-FFF2-40B4-BE49-F238E27FC236}">
                <a16:creationId xmlns:a16="http://schemas.microsoft.com/office/drawing/2014/main" id="{5BDD7F13-7A98-0589-2405-71239F4A54D7}"/>
              </a:ext>
            </a:extLst>
          </p:cNvPr>
          <p:cNvSpPr txBox="1"/>
          <p:nvPr/>
        </p:nvSpPr>
        <p:spPr>
          <a:xfrm>
            <a:off x="247650" y="587375"/>
            <a:ext cx="4191000" cy="1107996"/>
          </a:xfrm>
          <a:prstGeom prst="rect">
            <a:avLst/>
          </a:prstGeom>
          <a:noFill/>
        </p:spPr>
        <p:txBody>
          <a:bodyPr wrap="square">
            <a:spAutoFit/>
          </a:bodyPr>
          <a:lstStyle/>
          <a:p>
            <a:pPr algn="l"/>
            <a:r>
              <a:rPr lang="en-US" sz="1100" b="0" i="0" u="none" strike="noStrike" dirty="0">
                <a:solidFill>
                  <a:srgbClr val="242424"/>
                </a:solidFill>
                <a:effectLst/>
                <a:latin typeface="source-serif-pro"/>
              </a:rPr>
              <a:t>take the set of numbers given</a:t>
            </a:r>
          </a:p>
          <a:p>
            <a:pPr algn="l"/>
            <a:r>
              <a:rPr lang="en-US" sz="1100" b="0" i="0" u="none" strike="noStrike" dirty="0">
                <a:solidFill>
                  <a:srgbClr val="242424"/>
                </a:solidFill>
                <a:effectLst/>
                <a:latin typeface="source-serif-pro"/>
              </a:rPr>
              <a:t>14, 19, 100, 27, 54, 52, 93, 50, 61, 87,68, 85, 75, 82, 95</a:t>
            </a:r>
          </a:p>
          <a:p>
            <a:pPr algn="l"/>
            <a:endParaRPr lang="en-US" sz="1100" dirty="0">
              <a:solidFill>
                <a:srgbClr val="242424"/>
              </a:solidFill>
              <a:latin typeface="source-serif-pro"/>
            </a:endParaRPr>
          </a:p>
          <a:p>
            <a:pPr algn="l"/>
            <a:r>
              <a:rPr lang="en-US" sz="1100" b="0" i="0" u="none" strike="noStrike" dirty="0">
                <a:solidFill>
                  <a:srgbClr val="242424"/>
                </a:solidFill>
                <a:effectLst/>
                <a:latin typeface="source-serif-pro"/>
              </a:rPr>
              <a:t>Arrange the data in increasing (ascending) order</a:t>
            </a:r>
          </a:p>
          <a:p>
            <a:pPr algn="l"/>
            <a:r>
              <a:rPr lang="en-US" sz="1100" b="0" i="0" u="none" strike="noStrike" dirty="0">
                <a:solidFill>
                  <a:srgbClr val="242424"/>
                </a:solidFill>
                <a:effectLst/>
                <a:latin typeface="source-serif-pro"/>
              </a:rPr>
              <a:t>14, 19, 27, 50, 52, 54, 61, 68, 75, 82, 85, 87, 93, 95, 100</a:t>
            </a:r>
          </a:p>
          <a:p>
            <a:pPr algn="l"/>
            <a:endParaRPr lang="en-US" sz="1100" b="0" i="0" u="none" strike="noStrike" dirty="0">
              <a:solidFill>
                <a:srgbClr val="242424"/>
              </a:solidFill>
              <a:effectLst/>
              <a:latin typeface="source-serif-pro"/>
            </a:endParaRPr>
          </a:p>
        </p:txBody>
      </p:sp>
      <p:pic>
        <p:nvPicPr>
          <p:cNvPr id="3" name="Picture 2">
            <a:extLst>
              <a:ext uri="{FF2B5EF4-FFF2-40B4-BE49-F238E27FC236}">
                <a16:creationId xmlns:a16="http://schemas.microsoft.com/office/drawing/2014/main" id="{F83700DA-CEFA-2243-2EDF-7B3810712B80}"/>
              </a:ext>
            </a:extLst>
          </p:cNvPr>
          <p:cNvPicPr>
            <a:picLocks noChangeAspect="1"/>
          </p:cNvPicPr>
          <p:nvPr/>
        </p:nvPicPr>
        <p:blipFill>
          <a:blip r:embed="rId3"/>
          <a:stretch>
            <a:fillRect/>
          </a:stretch>
        </p:blipFill>
        <p:spPr>
          <a:xfrm>
            <a:off x="1314450" y="1740048"/>
            <a:ext cx="2136693" cy="1295400"/>
          </a:xfrm>
          <a:prstGeom prst="rect">
            <a:avLst/>
          </a:prstGeom>
        </p:spPr>
      </p:pic>
      <p:sp>
        <p:nvSpPr>
          <p:cNvPr id="4" name="Footer Placeholder 3">
            <a:extLst>
              <a:ext uri="{FF2B5EF4-FFF2-40B4-BE49-F238E27FC236}">
                <a16:creationId xmlns:a16="http://schemas.microsoft.com/office/drawing/2014/main" id="{D873FE6A-5624-889B-C646-D741D3473DE9}"/>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570045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07C4638-DB9B-F14E-888C-D21892953CC3}"/>
              </a:ext>
            </a:extLst>
          </p:cNvPr>
          <p:cNvSpPr>
            <a:spLocks noGrp="1" noChangeArrowheads="1"/>
          </p:cNvSpPr>
          <p:nvPr>
            <p:ph type="title"/>
          </p:nvPr>
        </p:nvSpPr>
        <p:spPr>
          <a:xfrm>
            <a:off x="1754149" y="211465"/>
            <a:ext cx="1101801" cy="215444"/>
          </a:xfrm>
        </p:spPr>
        <p:txBody>
          <a:bodyPr/>
          <a:lstStyle/>
          <a:p>
            <a:r>
              <a:rPr lang="en-US" altLang="en-US" dirty="0"/>
              <a:t>IQR</a:t>
            </a:r>
          </a:p>
        </p:txBody>
      </p:sp>
      <p:sp>
        <p:nvSpPr>
          <p:cNvPr id="8" name="TextBox 7">
            <a:extLst>
              <a:ext uri="{FF2B5EF4-FFF2-40B4-BE49-F238E27FC236}">
                <a16:creationId xmlns:a16="http://schemas.microsoft.com/office/drawing/2014/main" id="{5BDD7F13-7A98-0589-2405-71239F4A54D7}"/>
              </a:ext>
            </a:extLst>
          </p:cNvPr>
          <p:cNvSpPr txBox="1"/>
          <p:nvPr/>
        </p:nvSpPr>
        <p:spPr>
          <a:xfrm>
            <a:off x="30135" y="511175"/>
            <a:ext cx="2895600" cy="2554545"/>
          </a:xfrm>
          <a:prstGeom prst="rect">
            <a:avLst/>
          </a:prstGeom>
          <a:noFill/>
        </p:spPr>
        <p:txBody>
          <a:bodyPr wrap="square">
            <a:spAutoFit/>
          </a:bodyPr>
          <a:lstStyle/>
          <a:p>
            <a:r>
              <a:rPr lang="en-US" sz="1000" b="0" i="0" dirty="0">
                <a:solidFill>
                  <a:srgbClr val="242424"/>
                </a:solidFill>
                <a:effectLst/>
                <a:latin typeface="source-serif-pro"/>
              </a:rPr>
              <a:t>Interquartile Range(IQR) is difference between Upper quartile and Lower quartile.</a:t>
            </a:r>
          </a:p>
          <a:p>
            <a:r>
              <a:rPr lang="en-US" sz="1000" b="0" i="0" dirty="0">
                <a:solidFill>
                  <a:srgbClr val="242424"/>
                </a:solidFill>
                <a:effectLst/>
                <a:latin typeface="source-serif-pro"/>
              </a:rPr>
              <a:t>As per </a:t>
            </a:r>
            <a:r>
              <a:rPr lang="en-US" sz="1000" b="0" i="0" dirty="0" err="1">
                <a:solidFill>
                  <a:srgbClr val="242424"/>
                </a:solidFill>
                <a:effectLst/>
                <a:latin typeface="source-serif-pro"/>
              </a:rPr>
              <a:t>picture,our</a:t>
            </a:r>
            <a:r>
              <a:rPr lang="en-US" sz="1000" b="0" i="0" dirty="0">
                <a:solidFill>
                  <a:srgbClr val="242424"/>
                </a:solidFill>
                <a:effectLst/>
                <a:latin typeface="source-serif-pro"/>
              </a:rPr>
              <a:t> Lower quartile is 50 and Upper quartile is 87</a:t>
            </a:r>
          </a:p>
          <a:p>
            <a:endParaRPr lang="en-US" sz="1000" dirty="0">
              <a:solidFill>
                <a:srgbClr val="242424"/>
              </a:solidFill>
              <a:latin typeface="source-serif-pro"/>
            </a:endParaRPr>
          </a:p>
          <a:p>
            <a:endParaRPr lang="en-US" sz="1000" b="0" i="0" dirty="0">
              <a:solidFill>
                <a:srgbClr val="242424"/>
              </a:solidFill>
              <a:effectLst/>
              <a:latin typeface="source-serif-pro"/>
            </a:endParaRPr>
          </a:p>
          <a:p>
            <a:endParaRPr lang="en-US" sz="1000" b="0" i="0" dirty="0">
              <a:solidFill>
                <a:srgbClr val="242424"/>
              </a:solidFill>
              <a:effectLst/>
              <a:latin typeface="source-serif-pro"/>
            </a:endParaRPr>
          </a:p>
          <a:p>
            <a:pPr algn="l"/>
            <a:r>
              <a:rPr lang="en-US" sz="1000" b="1" dirty="0">
                <a:solidFill>
                  <a:srgbClr val="242424"/>
                </a:solidFill>
                <a:latin typeface="source-serif-pro"/>
              </a:rPr>
              <a:t>Another example</a:t>
            </a:r>
            <a:br>
              <a:rPr lang="en-US" sz="1000" dirty="0">
                <a:solidFill>
                  <a:srgbClr val="242424"/>
                </a:solidFill>
                <a:latin typeface="source-serif-pro"/>
              </a:rPr>
            </a:br>
            <a:r>
              <a:rPr lang="en-US" sz="1000" b="1" i="0" u="none" strike="noStrike" dirty="0">
                <a:solidFill>
                  <a:srgbClr val="242424"/>
                </a:solidFill>
                <a:effectLst/>
                <a:latin typeface="source-serif-pro"/>
              </a:rPr>
              <a:t>We have 14 records below.</a:t>
            </a:r>
            <a:endParaRPr lang="en-US" sz="1000" b="0" i="0" u="none" strike="noStrike" dirty="0">
              <a:solidFill>
                <a:srgbClr val="242424"/>
              </a:solidFill>
              <a:effectLst/>
              <a:latin typeface="source-serif-pro"/>
            </a:endParaRPr>
          </a:p>
          <a:p>
            <a:pPr algn="l"/>
            <a:r>
              <a:rPr lang="en-US" sz="1000" b="0" i="0" u="none" strike="noStrike" dirty="0">
                <a:solidFill>
                  <a:srgbClr val="242424"/>
                </a:solidFill>
                <a:effectLst/>
                <a:latin typeface="source-serif-pro"/>
              </a:rPr>
              <a:t>14, 19, 100, 27, 54, 52, 93, 50, 61, 87,68, 85, 75, 82</a:t>
            </a:r>
          </a:p>
          <a:p>
            <a:pPr algn="l"/>
            <a:endParaRPr lang="en-US" sz="1000" b="0" i="0" u="none" strike="noStrike" dirty="0">
              <a:solidFill>
                <a:srgbClr val="242424"/>
              </a:solidFill>
              <a:effectLst/>
              <a:latin typeface="source-serif-pro"/>
            </a:endParaRPr>
          </a:p>
          <a:p>
            <a:pPr algn="l"/>
            <a:r>
              <a:rPr lang="en-US" sz="1000" b="0" i="0" u="none" strike="noStrike" dirty="0">
                <a:solidFill>
                  <a:srgbClr val="242424"/>
                </a:solidFill>
                <a:effectLst/>
                <a:latin typeface="source-serif-pro"/>
              </a:rPr>
              <a:t>Arrange the data in increasing(ascending) order</a:t>
            </a:r>
          </a:p>
          <a:p>
            <a:pPr algn="l"/>
            <a:r>
              <a:rPr lang="en-US" sz="1000" b="0" i="0" u="none" strike="noStrike" dirty="0">
                <a:solidFill>
                  <a:srgbClr val="242424"/>
                </a:solidFill>
                <a:effectLst/>
                <a:latin typeface="source-serif-pro"/>
              </a:rPr>
              <a:t>14, 19, 27, 50, 52, 54, 61, 68, 75, 82, 85, 87, 93, 100</a:t>
            </a:r>
          </a:p>
          <a:p>
            <a:endParaRPr lang="en-US" sz="1000" b="0" i="0" dirty="0">
              <a:solidFill>
                <a:srgbClr val="242424"/>
              </a:solidFill>
              <a:effectLst/>
              <a:latin typeface="source-serif-pro"/>
            </a:endParaRPr>
          </a:p>
          <a:p>
            <a:br>
              <a:rPr lang="en-US" sz="1000" dirty="0"/>
            </a:br>
            <a:endParaRPr lang="en-US" sz="1000" b="0" i="0" u="none" strike="noStrike" dirty="0">
              <a:solidFill>
                <a:srgbClr val="242424"/>
              </a:solidFill>
              <a:effectLst/>
              <a:latin typeface="source-serif-pro"/>
            </a:endParaRPr>
          </a:p>
        </p:txBody>
      </p:sp>
      <p:pic>
        <p:nvPicPr>
          <p:cNvPr id="3" name="Picture 2">
            <a:extLst>
              <a:ext uri="{FF2B5EF4-FFF2-40B4-BE49-F238E27FC236}">
                <a16:creationId xmlns:a16="http://schemas.microsoft.com/office/drawing/2014/main" id="{F83700DA-CEFA-2243-2EDF-7B3810712B80}"/>
              </a:ext>
            </a:extLst>
          </p:cNvPr>
          <p:cNvPicPr>
            <a:picLocks noChangeAspect="1"/>
          </p:cNvPicPr>
          <p:nvPr/>
        </p:nvPicPr>
        <p:blipFill>
          <a:blip r:embed="rId3"/>
          <a:stretch>
            <a:fillRect/>
          </a:stretch>
        </p:blipFill>
        <p:spPr>
          <a:xfrm>
            <a:off x="2949215" y="587375"/>
            <a:ext cx="1413235" cy="856793"/>
          </a:xfrm>
          <a:prstGeom prst="rect">
            <a:avLst/>
          </a:prstGeom>
        </p:spPr>
      </p:pic>
      <p:pic>
        <p:nvPicPr>
          <p:cNvPr id="4" name="Picture 3">
            <a:extLst>
              <a:ext uri="{FF2B5EF4-FFF2-40B4-BE49-F238E27FC236}">
                <a16:creationId xmlns:a16="http://schemas.microsoft.com/office/drawing/2014/main" id="{8432F092-293A-5700-2EB6-084A7E9F6808}"/>
              </a:ext>
            </a:extLst>
          </p:cNvPr>
          <p:cNvPicPr>
            <a:picLocks noChangeAspect="1"/>
          </p:cNvPicPr>
          <p:nvPr/>
        </p:nvPicPr>
        <p:blipFill>
          <a:blip r:embed="rId4"/>
          <a:stretch>
            <a:fillRect/>
          </a:stretch>
        </p:blipFill>
        <p:spPr>
          <a:xfrm>
            <a:off x="2925735" y="1989047"/>
            <a:ext cx="1631911" cy="693860"/>
          </a:xfrm>
          <a:prstGeom prst="rect">
            <a:avLst/>
          </a:prstGeom>
        </p:spPr>
      </p:pic>
      <p:sp>
        <p:nvSpPr>
          <p:cNvPr id="5" name="Footer Placeholder 4">
            <a:extLst>
              <a:ext uri="{FF2B5EF4-FFF2-40B4-BE49-F238E27FC236}">
                <a16:creationId xmlns:a16="http://schemas.microsoft.com/office/drawing/2014/main" id="{561B42FD-21A0-5517-9E11-977C6F79EC5A}"/>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3572169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A11A2-0213-AB33-1862-48019DCBF3F0}"/>
              </a:ext>
            </a:extLst>
          </p:cNvPr>
          <p:cNvSpPr>
            <a:spLocks noGrp="1"/>
          </p:cNvSpPr>
          <p:nvPr>
            <p:ph type="title"/>
          </p:nvPr>
        </p:nvSpPr>
        <p:spPr>
          <a:xfrm>
            <a:off x="1162050" y="211465"/>
            <a:ext cx="2057399" cy="215444"/>
          </a:xfrm>
        </p:spPr>
        <p:txBody>
          <a:bodyPr/>
          <a:lstStyle/>
          <a:p>
            <a:r>
              <a:rPr lang="en-US" b="1" i="0" u="none" strike="noStrike" dirty="0">
                <a:solidFill>
                  <a:srgbClr val="00B050"/>
                </a:solidFill>
                <a:effectLst/>
                <a:latin typeface="Open Sans" panose="020B0606030504020204" pitchFamily="34" charset="0"/>
              </a:rPr>
              <a:t>Categories Of Data</a:t>
            </a:r>
            <a:endParaRPr lang="en-JO" dirty="0">
              <a:solidFill>
                <a:srgbClr val="00B050"/>
              </a:solidFill>
            </a:endParaRPr>
          </a:p>
        </p:txBody>
      </p:sp>
      <p:sp>
        <p:nvSpPr>
          <p:cNvPr id="3" name="Text Placeholder 2">
            <a:extLst>
              <a:ext uri="{FF2B5EF4-FFF2-40B4-BE49-F238E27FC236}">
                <a16:creationId xmlns:a16="http://schemas.microsoft.com/office/drawing/2014/main" id="{A163C4CD-6563-939D-6E17-A658538A1F67}"/>
              </a:ext>
            </a:extLst>
          </p:cNvPr>
          <p:cNvSpPr>
            <a:spLocks noGrp="1"/>
          </p:cNvSpPr>
          <p:nvPr>
            <p:ph type="body" idx="1"/>
          </p:nvPr>
        </p:nvSpPr>
        <p:spPr>
          <a:xfrm>
            <a:off x="323850" y="587375"/>
            <a:ext cx="3721836" cy="1354217"/>
          </a:xfrm>
        </p:spPr>
        <p:txBody>
          <a:bodyPr/>
          <a:lstStyle/>
          <a:p>
            <a:pPr algn="just"/>
            <a:r>
              <a:rPr lang="en-US" b="0" i="0" u="none" strike="noStrike" dirty="0">
                <a:solidFill>
                  <a:srgbClr val="4A4A4A"/>
                </a:solidFill>
                <a:effectLst/>
                <a:highlight>
                  <a:srgbClr val="FFFFFF"/>
                </a:highlight>
                <a:latin typeface="Open Sans" panose="020B0606030504020204" pitchFamily="34" charset="0"/>
              </a:rPr>
              <a:t>Data can be categorized into two sub-categories:</a:t>
            </a:r>
          </a:p>
          <a:p>
            <a:pPr algn="just"/>
            <a:endParaRPr lang="en-US" b="0" i="0" u="none" strike="noStrike" dirty="0">
              <a:solidFill>
                <a:srgbClr val="4A4A4A"/>
              </a:solidFill>
              <a:effectLst/>
              <a:highlight>
                <a:srgbClr val="FFFFFF"/>
              </a:highlight>
              <a:latin typeface="Open Sans" panose="020B0606030504020204" pitchFamily="34" charset="0"/>
            </a:endParaRPr>
          </a:p>
          <a:p>
            <a:pPr algn="l">
              <a:buFont typeface="+mj-lt"/>
              <a:buAutoNum type="arabicPeriod"/>
            </a:pPr>
            <a:r>
              <a:rPr lang="en-US" b="0" i="0" u="none" strike="noStrike" dirty="0">
                <a:solidFill>
                  <a:srgbClr val="4A4A4A"/>
                </a:solidFill>
                <a:effectLst/>
                <a:highlight>
                  <a:srgbClr val="FFFFFF"/>
                </a:highlight>
                <a:latin typeface="Open Sans" panose="020B0606030504020204" pitchFamily="34" charset="0"/>
              </a:rPr>
              <a:t>Qualitative Data</a:t>
            </a:r>
          </a:p>
          <a:p>
            <a:pPr algn="l">
              <a:buFont typeface="+mj-lt"/>
              <a:buAutoNum type="arabicPeriod"/>
            </a:pPr>
            <a:r>
              <a:rPr lang="en-US" b="0" i="0" u="none" strike="noStrike" dirty="0">
                <a:solidFill>
                  <a:srgbClr val="4A4A4A"/>
                </a:solidFill>
                <a:effectLst/>
                <a:highlight>
                  <a:srgbClr val="FFFFFF"/>
                </a:highlight>
                <a:latin typeface="Open Sans" panose="020B0606030504020204" pitchFamily="34" charset="0"/>
              </a:rPr>
              <a:t>Quantitative Data</a:t>
            </a:r>
          </a:p>
          <a:p>
            <a:pPr algn="l">
              <a:buFont typeface="+mj-lt"/>
              <a:buAutoNum type="arabicPeriod"/>
            </a:pPr>
            <a:endParaRPr lang="en-US" b="0" i="0" u="none" strike="noStrike" dirty="0">
              <a:solidFill>
                <a:srgbClr val="4A4A4A"/>
              </a:solidFill>
              <a:effectLst/>
              <a:highlight>
                <a:srgbClr val="FFFFFF"/>
              </a:highlight>
              <a:latin typeface="Open Sans" panose="020B0606030504020204" pitchFamily="34" charset="0"/>
            </a:endParaRPr>
          </a:p>
          <a:p>
            <a:pPr algn="l"/>
            <a:r>
              <a:rPr lang="en-US" b="0" i="0" u="none" strike="noStrike" dirty="0">
                <a:solidFill>
                  <a:srgbClr val="4A4A4A"/>
                </a:solidFill>
                <a:effectLst/>
                <a:highlight>
                  <a:srgbClr val="FFFFFF"/>
                </a:highlight>
                <a:latin typeface="Open Sans" panose="020B0606030504020204" pitchFamily="34" charset="0"/>
              </a:rPr>
              <a:t>Refer the below figure to understand the different categories of data:</a:t>
            </a:r>
          </a:p>
          <a:p>
            <a:pPr marL="0" algn="l" rtl="0"/>
            <a:endParaRPr lang="en-JO" dirty="0"/>
          </a:p>
        </p:txBody>
      </p:sp>
      <p:sp>
        <p:nvSpPr>
          <p:cNvPr id="4" name="Footer Placeholder 3">
            <a:extLst>
              <a:ext uri="{FF2B5EF4-FFF2-40B4-BE49-F238E27FC236}">
                <a16:creationId xmlns:a16="http://schemas.microsoft.com/office/drawing/2014/main" id="{8B91452A-5314-9C2A-04C0-093C2A96ADE8}"/>
              </a:ext>
            </a:extLst>
          </p:cNvPr>
          <p:cNvSpPr>
            <a:spLocks noGrp="1"/>
          </p:cNvSpPr>
          <p:nvPr>
            <p:ph type="ftr" sz="quarter" idx="5"/>
          </p:nvPr>
        </p:nvSpPr>
        <p:spPr/>
        <p:txBody>
          <a:bodyPr/>
          <a:lstStyle/>
          <a:p>
            <a:r>
              <a:rPr lang="en-US"/>
              <a:t>Dr. Malak Abdullah</a:t>
            </a:r>
            <a:endParaRPr lang="en-US" dirty="0"/>
          </a:p>
        </p:txBody>
      </p:sp>
      <p:pic>
        <p:nvPicPr>
          <p:cNvPr id="7" name="Picture 6" descr="A screen shot of a computer&#10;&#10;Description automatically generated">
            <a:extLst>
              <a:ext uri="{FF2B5EF4-FFF2-40B4-BE49-F238E27FC236}">
                <a16:creationId xmlns:a16="http://schemas.microsoft.com/office/drawing/2014/main" id="{3C553E6A-067D-28C2-00F3-B5336D002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934" y="1938083"/>
            <a:ext cx="4016188" cy="1066800"/>
          </a:xfrm>
          <a:prstGeom prst="rect">
            <a:avLst/>
          </a:prstGeom>
        </p:spPr>
      </p:pic>
    </p:spTree>
    <p:extLst>
      <p:ext uri="{BB962C8B-B14F-4D97-AF65-F5344CB8AC3E}">
        <p14:creationId xmlns:p14="http://schemas.microsoft.com/office/powerpoint/2010/main" val="9595760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07C4638-DB9B-F14E-888C-D21892953CC3}"/>
              </a:ext>
            </a:extLst>
          </p:cNvPr>
          <p:cNvSpPr>
            <a:spLocks noGrp="1" noChangeArrowheads="1"/>
          </p:cNvSpPr>
          <p:nvPr>
            <p:ph type="title"/>
          </p:nvPr>
        </p:nvSpPr>
        <p:spPr>
          <a:xfrm>
            <a:off x="1754149" y="211465"/>
            <a:ext cx="1101801" cy="215444"/>
          </a:xfrm>
        </p:spPr>
        <p:txBody>
          <a:bodyPr/>
          <a:lstStyle/>
          <a:p>
            <a:r>
              <a:rPr lang="en-US" altLang="en-US" dirty="0"/>
              <a:t>Box plots</a:t>
            </a:r>
          </a:p>
        </p:txBody>
      </p:sp>
      <p:pic>
        <p:nvPicPr>
          <p:cNvPr id="3" name="Picture 2">
            <a:extLst>
              <a:ext uri="{FF2B5EF4-FFF2-40B4-BE49-F238E27FC236}">
                <a16:creationId xmlns:a16="http://schemas.microsoft.com/office/drawing/2014/main" id="{84291292-0C38-A355-5F90-50FB087E34F9}"/>
              </a:ext>
            </a:extLst>
          </p:cNvPr>
          <p:cNvPicPr>
            <a:picLocks noChangeAspect="1"/>
          </p:cNvPicPr>
          <p:nvPr/>
        </p:nvPicPr>
        <p:blipFill>
          <a:blip r:embed="rId3"/>
          <a:stretch>
            <a:fillRect/>
          </a:stretch>
        </p:blipFill>
        <p:spPr>
          <a:xfrm>
            <a:off x="171450" y="484187"/>
            <a:ext cx="3276600" cy="2649166"/>
          </a:xfrm>
          <a:prstGeom prst="rect">
            <a:avLst/>
          </a:prstGeom>
        </p:spPr>
      </p:pic>
      <p:sp>
        <p:nvSpPr>
          <p:cNvPr id="4" name="Footer Placeholder 3">
            <a:extLst>
              <a:ext uri="{FF2B5EF4-FFF2-40B4-BE49-F238E27FC236}">
                <a16:creationId xmlns:a16="http://schemas.microsoft.com/office/drawing/2014/main" id="{64F31EF9-30A4-1F10-FBA4-7EE299EFFB22}"/>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01079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07C4638-DB9B-F14E-888C-D21892953CC3}"/>
              </a:ext>
            </a:extLst>
          </p:cNvPr>
          <p:cNvSpPr>
            <a:spLocks noGrp="1" noChangeArrowheads="1"/>
          </p:cNvSpPr>
          <p:nvPr>
            <p:ph type="title"/>
          </p:nvPr>
        </p:nvSpPr>
        <p:spPr>
          <a:xfrm>
            <a:off x="1754149" y="211465"/>
            <a:ext cx="1101801" cy="215444"/>
          </a:xfrm>
        </p:spPr>
        <p:txBody>
          <a:bodyPr/>
          <a:lstStyle/>
          <a:p>
            <a:r>
              <a:rPr lang="en-US" altLang="en-US" dirty="0"/>
              <a:t>Box plots</a:t>
            </a:r>
          </a:p>
        </p:txBody>
      </p:sp>
      <p:pic>
        <p:nvPicPr>
          <p:cNvPr id="4" name="Picture 3">
            <a:extLst>
              <a:ext uri="{FF2B5EF4-FFF2-40B4-BE49-F238E27FC236}">
                <a16:creationId xmlns:a16="http://schemas.microsoft.com/office/drawing/2014/main" id="{98830F20-E9C3-0830-625B-6B25BB658E2C}"/>
              </a:ext>
            </a:extLst>
          </p:cNvPr>
          <p:cNvPicPr>
            <a:picLocks noChangeAspect="1"/>
          </p:cNvPicPr>
          <p:nvPr/>
        </p:nvPicPr>
        <p:blipFill>
          <a:blip r:embed="rId3"/>
          <a:stretch>
            <a:fillRect/>
          </a:stretch>
        </p:blipFill>
        <p:spPr>
          <a:xfrm>
            <a:off x="0" y="511175"/>
            <a:ext cx="3184038" cy="1104105"/>
          </a:xfrm>
          <a:prstGeom prst="rect">
            <a:avLst/>
          </a:prstGeom>
        </p:spPr>
      </p:pic>
      <p:pic>
        <p:nvPicPr>
          <p:cNvPr id="5" name="Picture 4">
            <a:extLst>
              <a:ext uri="{FF2B5EF4-FFF2-40B4-BE49-F238E27FC236}">
                <a16:creationId xmlns:a16="http://schemas.microsoft.com/office/drawing/2014/main" id="{2B331420-68AE-50A2-86FF-FC068CF286A5}"/>
              </a:ext>
            </a:extLst>
          </p:cNvPr>
          <p:cNvPicPr>
            <a:picLocks noChangeAspect="1"/>
          </p:cNvPicPr>
          <p:nvPr/>
        </p:nvPicPr>
        <p:blipFill>
          <a:blip r:embed="rId4"/>
          <a:stretch>
            <a:fillRect/>
          </a:stretch>
        </p:blipFill>
        <p:spPr>
          <a:xfrm>
            <a:off x="0" y="1696814"/>
            <a:ext cx="2166866" cy="1730375"/>
          </a:xfrm>
          <a:prstGeom prst="rect">
            <a:avLst/>
          </a:prstGeom>
        </p:spPr>
      </p:pic>
      <p:sp>
        <p:nvSpPr>
          <p:cNvPr id="8" name="Footer Placeholder 7">
            <a:extLst>
              <a:ext uri="{FF2B5EF4-FFF2-40B4-BE49-F238E27FC236}">
                <a16:creationId xmlns:a16="http://schemas.microsoft.com/office/drawing/2014/main" id="{ECB2F88B-D154-E673-8A3B-74A5BFEB9AE7}"/>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4950704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07C4638-DB9B-F14E-888C-D21892953CC3}"/>
              </a:ext>
            </a:extLst>
          </p:cNvPr>
          <p:cNvSpPr>
            <a:spLocks noGrp="1" noChangeArrowheads="1"/>
          </p:cNvSpPr>
          <p:nvPr>
            <p:ph type="title"/>
          </p:nvPr>
        </p:nvSpPr>
        <p:spPr>
          <a:xfrm>
            <a:off x="1754149" y="211465"/>
            <a:ext cx="1541501" cy="430887"/>
          </a:xfrm>
        </p:spPr>
        <p:txBody>
          <a:bodyPr/>
          <a:lstStyle/>
          <a:p>
            <a:r>
              <a:rPr lang="en-US" altLang="en-US" dirty="0"/>
              <a:t>Removing outliers</a:t>
            </a:r>
          </a:p>
        </p:txBody>
      </p:sp>
      <p:pic>
        <p:nvPicPr>
          <p:cNvPr id="3" name="Picture 2">
            <a:extLst>
              <a:ext uri="{FF2B5EF4-FFF2-40B4-BE49-F238E27FC236}">
                <a16:creationId xmlns:a16="http://schemas.microsoft.com/office/drawing/2014/main" id="{832DEFC5-D0E8-8B25-B7E0-7E593752FD7F}"/>
              </a:ext>
            </a:extLst>
          </p:cNvPr>
          <p:cNvPicPr>
            <a:picLocks noChangeAspect="1"/>
          </p:cNvPicPr>
          <p:nvPr/>
        </p:nvPicPr>
        <p:blipFill>
          <a:blip r:embed="rId3"/>
          <a:stretch>
            <a:fillRect/>
          </a:stretch>
        </p:blipFill>
        <p:spPr>
          <a:xfrm>
            <a:off x="171450" y="511175"/>
            <a:ext cx="2719217" cy="1981200"/>
          </a:xfrm>
          <a:prstGeom prst="rect">
            <a:avLst/>
          </a:prstGeom>
        </p:spPr>
      </p:pic>
      <p:pic>
        <p:nvPicPr>
          <p:cNvPr id="6" name="Picture 5">
            <a:extLst>
              <a:ext uri="{FF2B5EF4-FFF2-40B4-BE49-F238E27FC236}">
                <a16:creationId xmlns:a16="http://schemas.microsoft.com/office/drawing/2014/main" id="{570BF8FF-FCE7-C581-7918-A68C03A5F06F}"/>
              </a:ext>
            </a:extLst>
          </p:cNvPr>
          <p:cNvPicPr>
            <a:picLocks noChangeAspect="1"/>
          </p:cNvPicPr>
          <p:nvPr/>
        </p:nvPicPr>
        <p:blipFill>
          <a:blip r:embed="rId4"/>
          <a:stretch>
            <a:fillRect/>
          </a:stretch>
        </p:blipFill>
        <p:spPr>
          <a:xfrm>
            <a:off x="2653710" y="1722327"/>
            <a:ext cx="1924049" cy="694415"/>
          </a:xfrm>
          <a:prstGeom prst="rect">
            <a:avLst/>
          </a:prstGeom>
        </p:spPr>
      </p:pic>
      <p:pic>
        <p:nvPicPr>
          <p:cNvPr id="7" name="Picture 6">
            <a:extLst>
              <a:ext uri="{FF2B5EF4-FFF2-40B4-BE49-F238E27FC236}">
                <a16:creationId xmlns:a16="http://schemas.microsoft.com/office/drawing/2014/main" id="{D4EC2C99-2DBF-24C7-D062-702C50AAF409}"/>
              </a:ext>
            </a:extLst>
          </p:cNvPr>
          <p:cNvPicPr>
            <a:picLocks noChangeAspect="1"/>
          </p:cNvPicPr>
          <p:nvPr/>
        </p:nvPicPr>
        <p:blipFill>
          <a:blip r:embed="rId5"/>
          <a:stretch>
            <a:fillRect/>
          </a:stretch>
        </p:blipFill>
        <p:spPr>
          <a:xfrm>
            <a:off x="2441011" y="2428413"/>
            <a:ext cx="2162886" cy="420903"/>
          </a:xfrm>
          <a:prstGeom prst="rect">
            <a:avLst/>
          </a:prstGeom>
        </p:spPr>
      </p:pic>
      <p:pic>
        <p:nvPicPr>
          <p:cNvPr id="8" name="Picture 7">
            <a:extLst>
              <a:ext uri="{FF2B5EF4-FFF2-40B4-BE49-F238E27FC236}">
                <a16:creationId xmlns:a16="http://schemas.microsoft.com/office/drawing/2014/main" id="{EDD30DF0-A166-6DD5-6FC9-C6096A38D8F8}"/>
              </a:ext>
            </a:extLst>
          </p:cNvPr>
          <p:cNvPicPr>
            <a:picLocks noChangeAspect="1"/>
          </p:cNvPicPr>
          <p:nvPr/>
        </p:nvPicPr>
        <p:blipFill>
          <a:blip r:embed="rId6"/>
          <a:stretch>
            <a:fillRect/>
          </a:stretch>
        </p:blipFill>
        <p:spPr>
          <a:xfrm>
            <a:off x="2499869" y="2827066"/>
            <a:ext cx="2110231" cy="633684"/>
          </a:xfrm>
          <a:prstGeom prst="rect">
            <a:avLst/>
          </a:prstGeom>
        </p:spPr>
      </p:pic>
      <p:sp>
        <p:nvSpPr>
          <p:cNvPr id="9" name="Footer Placeholder 8">
            <a:extLst>
              <a:ext uri="{FF2B5EF4-FFF2-40B4-BE49-F238E27FC236}">
                <a16:creationId xmlns:a16="http://schemas.microsoft.com/office/drawing/2014/main" id="{CB31C0E8-B62B-00A2-41CE-17F1525A2AD7}"/>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2843738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149" y="211465"/>
            <a:ext cx="1101801" cy="215444"/>
          </a:xfrm>
        </p:spPr>
        <p:txBody>
          <a:bodyPr/>
          <a:lstStyle/>
          <a:p>
            <a:r>
              <a:rPr lang="en-US" dirty="0"/>
              <a:t>Correlation</a:t>
            </a:r>
          </a:p>
        </p:txBody>
      </p:sp>
      <p:sp>
        <p:nvSpPr>
          <p:cNvPr id="3" name="Content Placeholder 2"/>
          <p:cNvSpPr>
            <a:spLocks noGrp="1"/>
          </p:cNvSpPr>
          <p:nvPr>
            <p:ph idx="1"/>
          </p:nvPr>
        </p:nvSpPr>
        <p:spPr>
          <a:xfrm>
            <a:off x="209548" y="549275"/>
            <a:ext cx="4305301" cy="2781300"/>
          </a:xfrm>
        </p:spPr>
        <p:txBody>
          <a:bodyPr>
            <a:noAutofit/>
          </a:bodyPr>
          <a:lstStyle/>
          <a:p>
            <a:r>
              <a:rPr lang="en-US" sz="800" dirty="0">
                <a:solidFill>
                  <a:srgbClr val="000000"/>
                </a:solidFill>
                <a:latin typeface="+mj-lt"/>
              </a:rPr>
              <a:t>A correlation coefficient is a statistical measure of the degree to which changes to the value of one variable predict changes to the value of another. </a:t>
            </a:r>
          </a:p>
          <a:p>
            <a:endParaRPr lang="en-US" sz="800" dirty="0">
              <a:solidFill>
                <a:srgbClr val="000000"/>
              </a:solidFill>
              <a:latin typeface="+mj-lt"/>
            </a:endParaRPr>
          </a:p>
          <a:p>
            <a:r>
              <a:rPr lang="en-US" sz="800" b="1" dirty="0">
                <a:latin typeface="+mj-lt"/>
              </a:rPr>
              <a:t>When to use it? </a:t>
            </a:r>
          </a:p>
          <a:p>
            <a:pPr lvl="1"/>
            <a:r>
              <a:rPr lang="en-US" sz="800" dirty="0">
                <a:latin typeface="+mj-lt"/>
              </a:rPr>
              <a:t>When you want to know about the association or relationship between two continuous variables </a:t>
            </a:r>
          </a:p>
          <a:p>
            <a:pPr lvl="2"/>
            <a:r>
              <a:rPr lang="en-US" sz="800" dirty="0">
                <a:latin typeface="+mj-lt"/>
              </a:rPr>
              <a:t>Ex) Taller people tend to be heavier. </a:t>
            </a:r>
          </a:p>
          <a:p>
            <a:pPr lvl="2"/>
            <a:r>
              <a:rPr lang="en-US" sz="800" dirty="0">
                <a:latin typeface="+mj-lt"/>
              </a:rPr>
              <a:t>If an </a:t>
            </a:r>
            <a:r>
              <a:rPr lang="en-US" sz="800" b="1" dirty="0">
                <a:latin typeface="+mj-lt"/>
              </a:rPr>
              <a:t>increase</a:t>
            </a:r>
            <a:r>
              <a:rPr lang="en-US" sz="800" dirty="0">
                <a:latin typeface="+mj-lt"/>
              </a:rPr>
              <a:t> in one </a:t>
            </a:r>
            <a:r>
              <a:rPr lang="en-US" sz="800" b="1" dirty="0">
                <a:latin typeface="+mj-lt"/>
              </a:rPr>
              <a:t>variable</a:t>
            </a:r>
            <a:r>
              <a:rPr lang="en-US" sz="800" dirty="0">
                <a:latin typeface="+mj-lt"/>
              </a:rPr>
              <a:t> tends to be associated with a </a:t>
            </a:r>
            <a:r>
              <a:rPr lang="en-US" sz="800" b="1" dirty="0">
                <a:latin typeface="+mj-lt"/>
              </a:rPr>
              <a:t>decrease</a:t>
            </a:r>
            <a:r>
              <a:rPr lang="en-US" sz="800" dirty="0">
                <a:latin typeface="+mj-lt"/>
              </a:rPr>
              <a:t> in the other then this is known as a </a:t>
            </a:r>
            <a:r>
              <a:rPr lang="en-US" sz="800" b="1" dirty="0">
                <a:latin typeface="+mj-lt"/>
              </a:rPr>
              <a:t>negative correlation</a:t>
            </a:r>
            <a:r>
              <a:rPr lang="en-US" sz="800" dirty="0">
                <a:latin typeface="+mj-lt"/>
              </a:rPr>
              <a:t>. An example would be height above </a:t>
            </a:r>
            <a:r>
              <a:rPr lang="en-US" sz="800" b="1" dirty="0">
                <a:latin typeface="+mj-lt"/>
              </a:rPr>
              <a:t>sea level</a:t>
            </a:r>
            <a:r>
              <a:rPr lang="en-US" sz="800" dirty="0">
                <a:latin typeface="+mj-lt"/>
              </a:rPr>
              <a:t> and temperature</a:t>
            </a:r>
          </a:p>
          <a:p>
            <a:pPr lvl="2"/>
            <a:endParaRPr lang="en-US" sz="800" dirty="0">
              <a:latin typeface="+mj-lt"/>
            </a:endParaRPr>
          </a:p>
          <a:p>
            <a:r>
              <a:rPr lang="en-US" sz="800" b="1" dirty="0">
                <a:latin typeface="+mj-lt"/>
              </a:rPr>
              <a:t>What does it tell you? </a:t>
            </a:r>
          </a:p>
          <a:p>
            <a:pPr lvl="1"/>
            <a:r>
              <a:rPr lang="en-US" sz="800" dirty="0">
                <a:latin typeface="+mj-lt"/>
              </a:rPr>
              <a:t>If a linear relationship exists between two variables, and how strong that relationship is </a:t>
            </a:r>
          </a:p>
          <a:p>
            <a:pPr lvl="1"/>
            <a:endParaRPr lang="en-US" sz="800" dirty="0">
              <a:latin typeface="+mj-lt"/>
            </a:endParaRPr>
          </a:p>
          <a:p>
            <a:r>
              <a:rPr lang="en-US" sz="800" b="1" dirty="0">
                <a:latin typeface="+mj-lt"/>
              </a:rPr>
              <a:t>What do the results look like?</a:t>
            </a:r>
          </a:p>
          <a:p>
            <a:pPr lvl="1"/>
            <a:r>
              <a:rPr lang="en-US" sz="800" dirty="0">
                <a:latin typeface="+mj-lt"/>
              </a:rPr>
              <a:t>The correlation coefficient = Pearson’s </a:t>
            </a:r>
            <a:r>
              <a:rPr lang="en-US" sz="800" i="1" dirty="0">
                <a:latin typeface="+mj-lt"/>
              </a:rPr>
              <a:t>r</a:t>
            </a:r>
            <a:endParaRPr lang="en-US" sz="800" dirty="0">
              <a:latin typeface="+mj-lt"/>
            </a:endParaRPr>
          </a:p>
          <a:p>
            <a:pPr lvl="1"/>
            <a:r>
              <a:rPr lang="en-US" sz="800" dirty="0">
                <a:latin typeface="+mj-lt"/>
              </a:rPr>
              <a:t>Ranges from -1 to +1 </a:t>
            </a:r>
          </a:p>
          <a:p>
            <a:endParaRPr lang="en-US" sz="800" dirty="0">
              <a:latin typeface="+mj-lt"/>
              <a:cs typeface="+mn-cs"/>
            </a:endParaRPr>
          </a:p>
          <a:p>
            <a:r>
              <a:rPr lang="en-US" sz="800" b="1" dirty="0">
                <a:latin typeface="+mj-lt"/>
                <a:cs typeface="+mn-cs"/>
              </a:rPr>
              <a:t>Pearson’s correlation coefficient</a:t>
            </a:r>
            <a:r>
              <a:rPr lang="en-US" sz="800" dirty="0">
                <a:latin typeface="+mj-lt"/>
                <a:cs typeface="+mn-cs"/>
              </a:rPr>
              <a:t> is a measure of the strength of a linear association between two variables and is denoted by r. Basically, a Pearson’s correlation attempts to draw a line of best fit through two variables' data. </a:t>
            </a:r>
          </a:p>
        </p:txBody>
      </p:sp>
      <p:pic>
        <p:nvPicPr>
          <p:cNvPr id="5" name="Picture 4">
            <a:extLst>
              <a:ext uri="{FF2B5EF4-FFF2-40B4-BE49-F238E27FC236}">
                <a16:creationId xmlns:a16="http://schemas.microsoft.com/office/drawing/2014/main" id="{6C66757B-A673-64AE-255A-3093370A53E3}"/>
              </a:ext>
            </a:extLst>
          </p:cNvPr>
          <p:cNvPicPr>
            <a:picLocks noChangeAspect="1"/>
          </p:cNvPicPr>
          <p:nvPr/>
        </p:nvPicPr>
        <p:blipFill>
          <a:blip r:embed="rId2"/>
          <a:stretch>
            <a:fillRect/>
          </a:stretch>
        </p:blipFill>
        <p:spPr>
          <a:xfrm>
            <a:off x="2533650" y="2187575"/>
            <a:ext cx="1346200" cy="504825"/>
          </a:xfrm>
          <a:prstGeom prst="rect">
            <a:avLst/>
          </a:prstGeom>
        </p:spPr>
      </p:pic>
      <p:sp>
        <p:nvSpPr>
          <p:cNvPr id="6" name="Footer Placeholder 5">
            <a:extLst>
              <a:ext uri="{FF2B5EF4-FFF2-40B4-BE49-F238E27FC236}">
                <a16:creationId xmlns:a16="http://schemas.microsoft.com/office/drawing/2014/main" id="{57D3867D-E404-9EE7-3743-6ADF07D9021A}"/>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89978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149" y="211465"/>
            <a:ext cx="1101801" cy="215444"/>
          </a:xfrm>
        </p:spPr>
        <p:txBody>
          <a:bodyPr/>
          <a:lstStyle/>
          <a:p>
            <a:r>
              <a:rPr lang="en-US" dirty="0"/>
              <a:t>Correlation</a:t>
            </a:r>
          </a:p>
        </p:txBody>
      </p:sp>
      <p:sp>
        <p:nvSpPr>
          <p:cNvPr id="6" name="Text Placeholder 5"/>
          <p:cNvSpPr>
            <a:spLocks noGrp="1"/>
          </p:cNvSpPr>
          <p:nvPr>
            <p:ph type="body" sz="quarter" idx="3"/>
          </p:nvPr>
        </p:nvSpPr>
        <p:spPr>
          <a:xfrm>
            <a:off x="2472390" y="660604"/>
            <a:ext cx="1975499" cy="241910"/>
          </a:xfrm>
        </p:spPr>
        <p:txBody>
          <a:bodyPr>
            <a:normAutofit fontScale="92500"/>
          </a:bodyPr>
          <a:lstStyle/>
          <a:p>
            <a:r>
              <a:rPr lang="en-US" u="sng" dirty="0"/>
              <a:t>Guide for interpreting strength of correlations: </a:t>
            </a:r>
          </a:p>
        </p:txBody>
      </p:sp>
      <p:sp>
        <p:nvSpPr>
          <p:cNvPr id="7" name="Content Placeholder 6"/>
          <p:cNvSpPr>
            <a:spLocks noGrp="1"/>
          </p:cNvSpPr>
          <p:nvPr>
            <p:ph sz="quarter" idx="4"/>
          </p:nvPr>
        </p:nvSpPr>
        <p:spPr>
          <a:xfrm>
            <a:off x="2424737" y="1027711"/>
            <a:ext cx="2145409" cy="1728788"/>
          </a:xfrm>
        </p:spPr>
        <p:txBody>
          <a:bodyPr>
            <a:normAutofit/>
          </a:bodyPr>
          <a:lstStyle/>
          <a:p>
            <a:pPr lvl="1">
              <a:buFont typeface="Wingdings" pitchFamily="2" charset="2"/>
              <a:buChar char="§"/>
            </a:pPr>
            <a:r>
              <a:rPr lang="en-US" dirty="0"/>
              <a:t>0 – 0.25 = Little or no relationship </a:t>
            </a:r>
          </a:p>
          <a:p>
            <a:pPr lvl="1">
              <a:buFont typeface="Wingdings" pitchFamily="2" charset="2"/>
              <a:buChar char="§"/>
            </a:pPr>
            <a:endParaRPr lang="en-US" dirty="0"/>
          </a:p>
          <a:p>
            <a:pPr lvl="1">
              <a:buFont typeface="Wingdings" pitchFamily="2" charset="2"/>
              <a:buChar char="§"/>
            </a:pPr>
            <a:r>
              <a:rPr lang="en-US" dirty="0"/>
              <a:t>0.25 – 0.50 = Fair degree of relationship </a:t>
            </a:r>
          </a:p>
          <a:p>
            <a:pPr lvl="1">
              <a:buFont typeface="Wingdings" pitchFamily="2" charset="2"/>
              <a:buChar char="§"/>
            </a:pPr>
            <a:endParaRPr lang="en-US" dirty="0"/>
          </a:p>
          <a:p>
            <a:pPr lvl="1">
              <a:buFont typeface="Wingdings" pitchFamily="2" charset="2"/>
              <a:buChar char="§"/>
            </a:pPr>
            <a:r>
              <a:rPr lang="en-US" dirty="0"/>
              <a:t>0.50 - 0.75 = Moderate degree of relationship </a:t>
            </a:r>
          </a:p>
          <a:p>
            <a:pPr lvl="1">
              <a:buFont typeface="Wingdings" pitchFamily="2" charset="2"/>
              <a:buChar char="§"/>
            </a:pPr>
            <a:endParaRPr lang="en-US" dirty="0"/>
          </a:p>
          <a:p>
            <a:pPr lvl="1">
              <a:buFont typeface="Wingdings" pitchFamily="2" charset="2"/>
              <a:buChar char="§"/>
            </a:pPr>
            <a:r>
              <a:rPr lang="en-US" dirty="0"/>
              <a:t>0.75 – 1.0 = Strong relationship </a:t>
            </a:r>
          </a:p>
          <a:p>
            <a:pPr lvl="1">
              <a:buFont typeface="Wingdings" pitchFamily="2" charset="2"/>
              <a:buChar char="§"/>
            </a:pPr>
            <a:endParaRPr lang="en-US" dirty="0"/>
          </a:p>
          <a:p>
            <a:pPr lvl="1">
              <a:buFont typeface="Wingdings" pitchFamily="2" charset="2"/>
              <a:buChar char="§"/>
            </a:pPr>
            <a:r>
              <a:rPr lang="en-US" dirty="0"/>
              <a:t>1.0 = perfect correlation</a:t>
            </a:r>
          </a:p>
          <a:p>
            <a:endParaRPr lang="en-US" dirty="0"/>
          </a:p>
        </p:txBody>
      </p:sp>
      <p:pic>
        <p:nvPicPr>
          <p:cNvPr id="512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8738" t="35383" r="19389" b="14843"/>
          <a:stretch/>
        </p:blipFill>
        <p:spPr bwMode="auto">
          <a:xfrm>
            <a:off x="6645" y="902514"/>
            <a:ext cx="2782749" cy="21711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Footer Placeholder 7">
            <a:extLst>
              <a:ext uri="{FF2B5EF4-FFF2-40B4-BE49-F238E27FC236}">
                <a16:creationId xmlns:a16="http://schemas.microsoft.com/office/drawing/2014/main" id="{56B8B0E7-8C44-BCC7-61AC-1DEC6D16D1EC}"/>
              </a:ext>
            </a:extLst>
          </p:cNvPr>
          <p:cNvSpPr>
            <a:spLocks noGrp="1"/>
          </p:cNvSpPr>
          <p:nvPr>
            <p:ph type="ftr" sz="quarter" idx="11"/>
          </p:nvPr>
        </p:nvSpPr>
        <p:spPr/>
        <p:txBody>
          <a:bodyPr/>
          <a:lstStyle/>
          <a:p>
            <a:r>
              <a:rPr lang="en-US"/>
              <a:t>Dr. Malak Abdullah</a:t>
            </a:r>
          </a:p>
        </p:txBody>
      </p:sp>
    </p:spTree>
    <p:extLst>
      <p:ext uri="{BB962C8B-B14F-4D97-AF65-F5344CB8AC3E}">
        <p14:creationId xmlns:p14="http://schemas.microsoft.com/office/powerpoint/2010/main" val="22091971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149" y="211465"/>
            <a:ext cx="1101801" cy="215444"/>
          </a:xfrm>
        </p:spPr>
        <p:txBody>
          <a:bodyPr/>
          <a:lstStyle/>
          <a:p>
            <a:r>
              <a:rPr lang="en-US" dirty="0"/>
              <a:t>Correlation </a:t>
            </a:r>
          </a:p>
        </p:txBody>
      </p:sp>
      <p:sp>
        <p:nvSpPr>
          <p:cNvPr id="3" name="Content Placeholder 2"/>
          <p:cNvSpPr>
            <a:spLocks noGrp="1"/>
          </p:cNvSpPr>
          <p:nvPr>
            <p:ph idx="1"/>
          </p:nvPr>
        </p:nvSpPr>
        <p:spPr>
          <a:xfrm>
            <a:off x="95250" y="587375"/>
            <a:ext cx="4419600" cy="2045732"/>
          </a:xfrm>
        </p:spPr>
        <p:txBody>
          <a:bodyPr>
            <a:noAutofit/>
          </a:bodyPr>
          <a:lstStyle/>
          <a:p>
            <a:r>
              <a:rPr lang="en-US" sz="800" dirty="0">
                <a:latin typeface="+mj-lt"/>
              </a:rPr>
              <a:t>How do you interpret it?</a:t>
            </a:r>
          </a:p>
          <a:p>
            <a:pPr lvl="1"/>
            <a:r>
              <a:rPr lang="en-US" sz="800" dirty="0">
                <a:latin typeface="+mj-lt"/>
              </a:rPr>
              <a:t>If </a:t>
            </a:r>
            <a:r>
              <a:rPr lang="en-US" sz="800" i="1" dirty="0">
                <a:latin typeface="+mj-lt"/>
              </a:rPr>
              <a:t>r </a:t>
            </a:r>
            <a:r>
              <a:rPr lang="en-US" sz="800" dirty="0">
                <a:latin typeface="+mj-lt"/>
              </a:rPr>
              <a:t>is </a:t>
            </a:r>
            <a:r>
              <a:rPr lang="en-US" sz="800" b="1" dirty="0">
                <a:latin typeface="+mj-lt"/>
              </a:rPr>
              <a:t>positive</a:t>
            </a:r>
            <a:r>
              <a:rPr lang="en-US" sz="800" dirty="0">
                <a:latin typeface="+mj-lt"/>
              </a:rPr>
              <a:t>, high values of one variable are associated with high values of the other variable (both go in SAME direction - ↑↑  OR  ↓↓)  </a:t>
            </a:r>
          </a:p>
          <a:p>
            <a:pPr lvl="2"/>
            <a:r>
              <a:rPr lang="en-US" sz="800" dirty="0">
                <a:latin typeface="+mj-lt"/>
              </a:rPr>
              <a:t>Ex) Diastolic blood pressure tends to rise with age, thus the two variables are positively correlated</a:t>
            </a:r>
          </a:p>
          <a:p>
            <a:pPr lvl="1"/>
            <a:endParaRPr lang="en-US" sz="800" dirty="0">
              <a:latin typeface="+mj-lt"/>
            </a:endParaRPr>
          </a:p>
          <a:p>
            <a:pPr lvl="1"/>
            <a:r>
              <a:rPr lang="en-US" sz="800" dirty="0">
                <a:latin typeface="+mj-lt"/>
              </a:rPr>
              <a:t>If r is </a:t>
            </a:r>
            <a:r>
              <a:rPr lang="en-US" sz="800" b="1" dirty="0">
                <a:latin typeface="+mj-lt"/>
              </a:rPr>
              <a:t>negative</a:t>
            </a:r>
            <a:r>
              <a:rPr lang="en-US" sz="800" dirty="0">
                <a:latin typeface="+mj-lt"/>
              </a:rPr>
              <a:t>, low values of one variable are associated with high values of the other variable (opposite direction - ↑↓ OR ↓ ↑) </a:t>
            </a:r>
          </a:p>
          <a:p>
            <a:pPr lvl="2"/>
            <a:r>
              <a:rPr lang="en-US" sz="800" dirty="0">
                <a:latin typeface="+mj-lt"/>
              </a:rPr>
              <a:t>Ex) Heart rate tends to be lower in persons who exercise frequently,  the two variables correlate negatively</a:t>
            </a:r>
          </a:p>
          <a:p>
            <a:pPr lvl="2"/>
            <a:endParaRPr lang="en-US" sz="800" dirty="0">
              <a:latin typeface="+mj-lt"/>
            </a:endParaRPr>
          </a:p>
          <a:p>
            <a:pPr lvl="1"/>
            <a:r>
              <a:rPr lang="en-US" sz="800" dirty="0">
                <a:latin typeface="+mj-lt"/>
              </a:rPr>
              <a:t>A correlation of 0 indicates NO linear relationship. </a:t>
            </a:r>
          </a:p>
          <a:p>
            <a:pPr lvl="1"/>
            <a:endParaRPr lang="en-US" sz="800" dirty="0">
              <a:latin typeface="+mj-lt"/>
            </a:endParaRPr>
          </a:p>
          <a:p>
            <a:r>
              <a:rPr lang="en-US" sz="800" dirty="0">
                <a:latin typeface="+mj-lt"/>
              </a:rPr>
              <a:t>How do you report it? </a:t>
            </a:r>
          </a:p>
          <a:p>
            <a:pPr lvl="1"/>
            <a:r>
              <a:rPr lang="en-US" sz="800" dirty="0">
                <a:latin typeface="+mj-lt"/>
              </a:rPr>
              <a:t>“Diastolic blood pressure was positively correlated with age (</a:t>
            </a:r>
            <a:r>
              <a:rPr lang="en-US" sz="800" i="1" dirty="0">
                <a:latin typeface="+mj-lt"/>
              </a:rPr>
              <a:t>r</a:t>
            </a:r>
            <a:r>
              <a:rPr lang="en-US" sz="800" dirty="0">
                <a:latin typeface="+mj-lt"/>
              </a:rPr>
              <a:t> = .75, </a:t>
            </a:r>
            <a:r>
              <a:rPr lang="en-US" sz="800" i="1" dirty="0">
                <a:latin typeface="+mj-lt"/>
              </a:rPr>
              <a:t>p</a:t>
            </a:r>
            <a:r>
              <a:rPr lang="en-US" sz="800" dirty="0">
                <a:latin typeface="+mj-lt"/>
              </a:rPr>
              <a:t> &lt; . 05).” </a:t>
            </a:r>
          </a:p>
          <a:p>
            <a:pPr marL="129650" lvl="1" indent="-129650">
              <a:buFont typeface="Arial" pitchFamily="34" charset="0"/>
              <a:buChar char="•"/>
            </a:pPr>
            <a:endParaRPr lang="en-US" sz="800" dirty="0">
              <a:latin typeface="+mj-lt"/>
            </a:endParaRPr>
          </a:p>
          <a:p>
            <a:pPr marL="0" lvl="1"/>
            <a:endParaRPr lang="en-US" sz="800" dirty="0">
              <a:latin typeface="+mj-lt"/>
            </a:endParaRPr>
          </a:p>
          <a:p>
            <a:pPr marL="0" lvl="1" algn="ctr"/>
            <a:r>
              <a:rPr lang="en-US" sz="800" i="1" dirty="0">
                <a:latin typeface="+mj-lt"/>
              </a:rPr>
              <a:t>Tip: Correlation does NOT equal causation!!!  Just because two variables are highly correlated, this does NOT mean that one CAUSES the other!!! </a:t>
            </a:r>
          </a:p>
        </p:txBody>
      </p:sp>
      <p:sp>
        <p:nvSpPr>
          <p:cNvPr id="5" name="Footer Placeholder 4">
            <a:extLst>
              <a:ext uri="{FF2B5EF4-FFF2-40B4-BE49-F238E27FC236}">
                <a16:creationId xmlns:a16="http://schemas.microsoft.com/office/drawing/2014/main" id="{EE6E3947-DFC0-AF4E-CD91-64E135396049}"/>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916805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30B46-72D1-7446-B549-E5FFC07D5E0E}"/>
              </a:ext>
            </a:extLst>
          </p:cNvPr>
          <p:cNvSpPr>
            <a:spLocks noGrp="1"/>
          </p:cNvSpPr>
          <p:nvPr>
            <p:ph type="title"/>
          </p:nvPr>
        </p:nvSpPr>
        <p:spPr>
          <a:xfrm>
            <a:off x="1754149" y="211465"/>
            <a:ext cx="1101801" cy="215444"/>
          </a:xfrm>
        </p:spPr>
        <p:txBody>
          <a:bodyPr/>
          <a:lstStyle/>
          <a:p>
            <a:r>
              <a:rPr lang="en-US" dirty="0"/>
              <a:t>Examples</a:t>
            </a:r>
          </a:p>
        </p:txBody>
      </p:sp>
      <p:sp>
        <p:nvSpPr>
          <p:cNvPr id="3" name="Content Placeholder 2">
            <a:extLst>
              <a:ext uri="{FF2B5EF4-FFF2-40B4-BE49-F238E27FC236}">
                <a16:creationId xmlns:a16="http://schemas.microsoft.com/office/drawing/2014/main" id="{A4EDFBEA-DF06-5E4F-B85E-71EAFC2081A3}"/>
              </a:ext>
            </a:extLst>
          </p:cNvPr>
          <p:cNvSpPr>
            <a:spLocks noGrp="1"/>
          </p:cNvSpPr>
          <p:nvPr>
            <p:ph idx="1"/>
          </p:nvPr>
        </p:nvSpPr>
        <p:spPr>
          <a:xfrm>
            <a:off x="367931" y="856397"/>
            <a:ext cx="3874236" cy="1692771"/>
          </a:xfrm>
        </p:spPr>
        <p:txBody>
          <a:bodyPr/>
          <a:lstStyle/>
          <a:p>
            <a:r>
              <a:rPr lang="en-US" dirty="0"/>
              <a:t>Positive</a:t>
            </a:r>
          </a:p>
          <a:p>
            <a:r>
              <a:rPr lang="en-US" dirty="0"/>
              <a:t>The more time you spend running on a treadmill, the more calories you will burn.</a:t>
            </a:r>
          </a:p>
          <a:p>
            <a:r>
              <a:rPr lang="en-US" dirty="0"/>
              <a:t>As the temperature goes up, ice cream sales also go up.</a:t>
            </a:r>
          </a:p>
          <a:p>
            <a:r>
              <a:rPr lang="en-US" dirty="0"/>
              <a:t>As a student's study time increases, so does his test average.</a:t>
            </a:r>
          </a:p>
          <a:p>
            <a:endParaRPr lang="en-US" dirty="0"/>
          </a:p>
          <a:p>
            <a:r>
              <a:rPr lang="en-US" dirty="0"/>
              <a:t>Negative</a:t>
            </a:r>
          </a:p>
          <a:p>
            <a:r>
              <a:rPr lang="en-US" dirty="0"/>
              <a:t>A student who has many absences has a decrease in grades.</a:t>
            </a:r>
          </a:p>
          <a:p>
            <a:r>
              <a:rPr lang="en-US" dirty="0"/>
              <a:t>As one exercises more, his body weight becomes less.</a:t>
            </a:r>
          </a:p>
          <a:p>
            <a:endParaRPr lang="en-US" dirty="0"/>
          </a:p>
        </p:txBody>
      </p:sp>
      <p:sp>
        <p:nvSpPr>
          <p:cNvPr id="5" name="Footer Placeholder 4">
            <a:extLst>
              <a:ext uri="{FF2B5EF4-FFF2-40B4-BE49-F238E27FC236}">
                <a16:creationId xmlns:a16="http://schemas.microsoft.com/office/drawing/2014/main" id="{40C5D9D2-90AC-BFDE-FF5D-3EC1D3070778}"/>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199086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30B46-72D1-7446-B549-E5FFC07D5E0E}"/>
              </a:ext>
            </a:extLst>
          </p:cNvPr>
          <p:cNvSpPr>
            <a:spLocks noGrp="1"/>
          </p:cNvSpPr>
          <p:nvPr>
            <p:ph type="title"/>
          </p:nvPr>
        </p:nvSpPr>
        <p:spPr>
          <a:xfrm>
            <a:off x="1754149" y="211465"/>
            <a:ext cx="1101801" cy="215444"/>
          </a:xfrm>
        </p:spPr>
        <p:txBody>
          <a:bodyPr/>
          <a:lstStyle/>
          <a:p>
            <a:r>
              <a:rPr lang="en-US" dirty="0"/>
              <a:t>Examples</a:t>
            </a:r>
          </a:p>
        </p:txBody>
      </p:sp>
      <p:pic>
        <p:nvPicPr>
          <p:cNvPr id="7" name="Picture 6">
            <a:extLst>
              <a:ext uri="{FF2B5EF4-FFF2-40B4-BE49-F238E27FC236}">
                <a16:creationId xmlns:a16="http://schemas.microsoft.com/office/drawing/2014/main" id="{FE6EDC05-2D88-571E-64CA-EC2AAED618A0}"/>
              </a:ext>
            </a:extLst>
          </p:cNvPr>
          <p:cNvPicPr>
            <a:picLocks noChangeAspect="1"/>
          </p:cNvPicPr>
          <p:nvPr/>
        </p:nvPicPr>
        <p:blipFill>
          <a:blip r:embed="rId2"/>
          <a:stretch>
            <a:fillRect/>
          </a:stretch>
        </p:blipFill>
        <p:spPr>
          <a:xfrm>
            <a:off x="-21488" y="511175"/>
            <a:ext cx="2179645" cy="902049"/>
          </a:xfrm>
          <a:prstGeom prst="rect">
            <a:avLst/>
          </a:prstGeom>
        </p:spPr>
      </p:pic>
      <p:pic>
        <p:nvPicPr>
          <p:cNvPr id="8" name="Picture 7">
            <a:extLst>
              <a:ext uri="{FF2B5EF4-FFF2-40B4-BE49-F238E27FC236}">
                <a16:creationId xmlns:a16="http://schemas.microsoft.com/office/drawing/2014/main" id="{463C2E0B-B931-8BC4-0251-852CD0467878}"/>
              </a:ext>
            </a:extLst>
          </p:cNvPr>
          <p:cNvPicPr>
            <a:picLocks noChangeAspect="1"/>
          </p:cNvPicPr>
          <p:nvPr/>
        </p:nvPicPr>
        <p:blipFill>
          <a:blip r:embed="rId3"/>
          <a:stretch>
            <a:fillRect/>
          </a:stretch>
        </p:blipFill>
        <p:spPr>
          <a:xfrm>
            <a:off x="2120926" y="511175"/>
            <a:ext cx="2489174" cy="2206505"/>
          </a:xfrm>
          <a:prstGeom prst="rect">
            <a:avLst/>
          </a:prstGeom>
        </p:spPr>
      </p:pic>
      <p:pic>
        <p:nvPicPr>
          <p:cNvPr id="9" name="Picture 8">
            <a:extLst>
              <a:ext uri="{FF2B5EF4-FFF2-40B4-BE49-F238E27FC236}">
                <a16:creationId xmlns:a16="http://schemas.microsoft.com/office/drawing/2014/main" id="{CD0D2823-31BA-5DF1-FE2D-45927138FA35}"/>
              </a:ext>
            </a:extLst>
          </p:cNvPr>
          <p:cNvPicPr>
            <a:picLocks noChangeAspect="1"/>
          </p:cNvPicPr>
          <p:nvPr/>
        </p:nvPicPr>
        <p:blipFill>
          <a:blip r:embed="rId4"/>
          <a:stretch>
            <a:fillRect/>
          </a:stretch>
        </p:blipFill>
        <p:spPr>
          <a:xfrm>
            <a:off x="37742" y="1680366"/>
            <a:ext cx="2076759" cy="1345409"/>
          </a:xfrm>
          <a:prstGeom prst="rect">
            <a:avLst/>
          </a:prstGeom>
        </p:spPr>
      </p:pic>
      <p:sp>
        <p:nvSpPr>
          <p:cNvPr id="10" name="Footer Placeholder 9">
            <a:extLst>
              <a:ext uri="{FF2B5EF4-FFF2-40B4-BE49-F238E27FC236}">
                <a16:creationId xmlns:a16="http://schemas.microsoft.com/office/drawing/2014/main" id="{1DA7910D-183F-D9B3-A90C-FCA9BB1AD259}"/>
              </a:ext>
            </a:extLst>
          </p:cNvPr>
          <p:cNvSpPr>
            <a:spLocks noGrp="1"/>
          </p:cNvSpPr>
          <p:nvPr>
            <p:ph type="ftr" sz="quarter" idx="5"/>
          </p:nvPr>
        </p:nvSpPr>
        <p:spPr/>
        <p:txBody>
          <a:bodyPr/>
          <a:lstStyle/>
          <a:p>
            <a:r>
              <a:rPr lang="en-US"/>
              <a:t>Dr. Malak Abdullah</a:t>
            </a:r>
          </a:p>
        </p:txBody>
      </p:sp>
    </p:spTree>
    <p:extLst>
      <p:ext uri="{BB962C8B-B14F-4D97-AF65-F5344CB8AC3E}">
        <p14:creationId xmlns:p14="http://schemas.microsoft.com/office/powerpoint/2010/main" val="13353568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A0BEB-F00B-5F48-B320-FE334D916213}"/>
              </a:ext>
            </a:extLst>
          </p:cNvPr>
          <p:cNvSpPr>
            <a:spLocks noGrp="1"/>
          </p:cNvSpPr>
          <p:nvPr>
            <p:ph type="title"/>
          </p:nvPr>
        </p:nvSpPr>
        <p:spPr>
          <a:xfrm>
            <a:off x="1034237" y="1196975"/>
            <a:ext cx="2541625" cy="244475"/>
          </a:xfrm>
        </p:spPr>
        <p:txBody>
          <a:bodyPr>
            <a:noAutofit/>
          </a:bodyPr>
          <a:lstStyle/>
          <a:p>
            <a:r>
              <a:rPr lang="en-US" sz="3327" dirty="0"/>
              <a:t>Visualization</a:t>
            </a:r>
          </a:p>
        </p:txBody>
      </p:sp>
      <p:sp>
        <p:nvSpPr>
          <p:cNvPr id="6" name="Footer Placeholder 5">
            <a:extLst>
              <a:ext uri="{FF2B5EF4-FFF2-40B4-BE49-F238E27FC236}">
                <a16:creationId xmlns:a16="http://schemas.microsoft.com/office/drawing/2014/main" id="{8ADDD994-3527-5B4F-B3FD-AB71071BDFDF}"/>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8003184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159B-B579-5343-9954-4B7E30D9674B}"/>
              </a:ext>
            </a:extLst>
          </p:cNvPr>
          <p:cNvSpPr>
            <a:spLocks noGrp="1"/>
          </p:cNvSpPr>
          <p:nvPr>
            <p:ph type="title"/>
          </p:nvPr>
        </p:nvSpPr>
        <p:spPr>
          <a:xfrm>
            <a:off x="1754149" y="211465"/>
            <a:ext cx="1101801" cy="430887"/>
          </a:xfrm>
        </p:spPr>
        <p:txBody>
          <a:bodyPr/>
          <a:lstStyle/>
          <a:p>
            <a:r>
              <a:rPr lang="en-US" dirty="0"/>
              <a:t>Input output files</a:t>
            </a:r>
          </a:p>
        </p:txBody>
      </p:sp>
      <p:sp>
        <p:nvSpPr>
          <p:cNvPr id="3" name="Content Placeholder 2">
            <a:extLst>
              <a:ext uri="{FF2B5EF4-FFF2-40B4-BE49-F238E27FC236}">
                <a16:creationId xmlns:a16="http://schemas.microsoft.com/office/drawing/2014/main" id="{96657F1D-8E5F-DF4D-A316-9788C954D437}"/>
              </a:ext>
            </a:extLst>
          </p:cNvPr>
          <p:cNvSpPr>
            <a:spLocks noGrp="1"/>
          </p:cNvSpPr>
          <p:nvPr>
            <p:ph idx="1"/>
          </p:nvPr>
        </p:nvSpPr>
        <p:spPr>
          <a:xfrm>
            <a:off x="118854" y="1092885"/>
            <a:ext cx="1897119" cy="2031325"/>
          </a:xfrm>
        </p:spPr>
        <p:txBody>
          <a:bodyPr/>
          <a:lstStyle/>
          <a:p>
            <a:r>
              <a:rPr lang="en-US" dirty="0"/>
              <a:t> file object = open(</a:t>
            </a:r>
            <a:r>
              <a:rPr lang="en-US" dirty="0" err="1"/>
              <a:t>file_name</a:t>
            </a:r>
            <a:r>
              <a:rPr lang="en-US" dirty="0"/>
              <a:t> [, </a:t>
            </a:r>
            <a:r>
              <a:rPr lang="en-US" dirty="0" err="1"/>
              <a:t>access_mode</a:t>
            </a:r>
            <a:r>
              <a:rPr lang="en-US" dirty="0"/>
              <a:t>])</a:t>
            </a:r>
          </a:p>
          <a:p>
            <a:r>
              <a:rPr lang="en-US" b="1" dirty="0" err="1"/>
              <a:t>access_mode</a:t>
            </a:r>
            <a:r>
              <a:rPr lang="en-US" dirty="0"/>
              <a:t> − The </a:t>
            </a:r>
            <a:r>
              <a:rPr lang="en-US" dirty="0" err="1"/>
              <a:t>access_mode</a:t>
            </a:r>
            <a:r>
              <a:rPr lang="en-US" dirty="0"/>
              <a:t> determines the mode in which the file has to be opened, i.e., read, write, append, etc. A complete list of possible values is given below in the table. This is optional parameter and the default file access mode is read (r).</a:t>
            </a:r>
          </a:p>
          <a:p>
            <a:endParaRPr lang="en-US" dirty="0"/>
          </a:p>
        </p:txBody>
      </p:sp>
      <p:pic>
        <p:nvPicPr>
          <p:cNvPr id="6" name="Picture 5">
            <a:extLst>
              <a:ext uri="{FF2B5EF4-FFF2-40B4-BE49-F238E27FC236}">
                <a16:creationId xmlns:a16="http://schemas.microsoft.com/office/drawing/2014/main" id="{9BE7F60F-71BE-6D4A-AF53-731E083A0529}"/>
              </a:ext>
            </a:extLst>
          </p:cNvPr>
          <p:cNvPicPr>
            <a:picLocks noChangeAspect="1"/>
          </p:cNvPicPr>
          <p:nvPr/>
        </p:nvPicPr>
        <p:blipFill rotWithShape="1">
          <a:blip r:embed="rId2"/>
          <a:srcRect l="39360" t="6554" r="39377" b="45392"/>
          <a:stretch/>
        </p:blipFill>
        <p:spPr>
          <a:xfrm>
            <a:off x="2015973" y="754948"/>
            <a:ext cx="1307981" cy="1847516"/>
          </a:xfrm>
          <a:prstGeom prst="rect">
            <a:avLst/>
          </a:prstGeom>
        </p:spPr>
      </p:pic>
      <p:pic>
        <p:nvPicPr>
          <p:cNvPr id="7" name="Picture 6">
            <a:extLst>
              <a:ext uri="{FF2B5EF4-FFF2-40B4-BE49-F238E27FC236}">
                <a16:creationId xmlns:a16="http://schemas.microsoft.com/office/drawing/2014/main" id="{C472037A-A793-F84B-B4B7-17873A47FF34}"/>
              </a:ext>
            </a:extLst>
          </p:cNvPr>
          <p:cNvPicPr>
            <a:picLocks noChangeAspect="1"/>
          </p:cNvPicPr>
          <p:nvPr/>
        </p:nvPicPr>
        <p:blipFill rotWithShape="1">
          <a:blip r:embed="rId2"/>
          <a:srcRect l="39360" t="53618" r="39223" b="5536"/>
          <a:stretch/>
        </p:blipFill>
        <p:spPr>
          <a:xfrm>
            <a:off x="3341626" y="915900"/>
            <a:ext cx="1247457" cy="1486944"/>
          </a:xfrm>
          <a:prstGeom prst="rect">
            <a:avLst/>
          </a:prstGeom>
        </p:spPr>
      </p:pic>
      <p:sp>
        <p:nvSpPr>
          <p:cNvPr id="8" name="Footer Placeholder 7">
            <a:extLst>
              <a:ext uri="{FF2B5EF4-FFF2-40B4-BE49-F238E27FC236}">
                <a16:creationId xmlns:a16="http://schemas.microsoft.com/office/drawing/2014/main" id="{4806F124-5633-1F40-A942-FB3AD9A48531}"/>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044157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Rectangle 2">
            <a:extLst>
              <a:ext uri="{FF2B5EF4-FFF2-40B4-BE49-F238E27FC236}">
                <a16:creationId xmlns:a16="http://schemas.microsoft.com/office/drawing/2014/main" id="{8FDFC050-312E-C947-A4C4-176CB11EA81F}"/>
              </a:ext>
            </a:extLst>
          </p:cNvPr>
          <p:cNvSpPr>
            <a:spLocks noGrp="1" noChangeArrowheads="1"/>
          </p:cNvSpPr>
          <p:nvPr>
            <p:ph type="title"/>
          </p:nvPr>
        </p:nvSpPr>
        <p:spPr>
          <a:xfrm>
            <a:off x="846386" y="250725"/>
            <a:ext cx="2775460" cy="215444"/>
          </a:xfrm>
        </p:spPr>
        <p:txBody>
          <a:bodyPr/>
          <a:lstStyle/>
          <a:p>
            <a:r>
              <a:rPr lang="en-US" altLang="en-US" dirty="0"/>
              <a:t>Qualitative and Quantitative Data</a:t>
            </a:r>
          </a:p>
        </p:txBody>
      </p:sp>
      <p:sp>
        <p:nvSpPr>
          <p:cNvPr id="637955" name="Rectangle 3">
            <a:extLst>
              <a:ext uri="{FF2B5EF4-FFF2-40B4-BE49-F238E27FC236}">
                <a16:creationId xmlns:a16="http://schemas.microsoft.com/office/drawing/2014/main" id="{E707D92E-2CB1-6449-99EB-811861EB1F60}"/>
              </a:ext>
            </a:extLst>
          </p:cNvPr>
          <p:cNvSpPr>
            <a:spLocks noGrp="1" noChangeArrowheads="1"/>
          </p:cNvSpPr>
          <p:nvPr>
            <p:ph type="body" sz="half" idx="1"/>
          </p:nvPr>
        </p:nvSpPr>
        <p:spPr>
          <a:xfrm>
            <a:off x="250343" y="631363"/>
            <a:ext cx="4109413" cy="472416"/>
          </a:xfrm>
        </p:spPr>
        <p:txBody>
          <a:bodyPr>
            <a:normAutofit/>
          </a:bodyPr>
          <a:lstStyle/>
          <a:p>
            <a:pPr>
              <a:lnSpc>
                <a:spcPct val="80000"/>
              </a:lnSpc>
            </a:pPr>
            <a:r>
              <a:rPr lang="en-US" altLang="en-US" b="1" dirty="0"/>
              <a:t>Example</a:t>
            </a:r>
            <a:r>
              <a:rPr lang="en-US" altLang="en-US" dirty="0"/>
              <a:t>:</a:t>
            </a:r>
          </a:p>
          <a:p>
            <a:pPr>
              <a:lnSpc>
                <a:spcPct val="80000"/>
              </a:lnSpc>
            </a:pPr>
            <a:r>
              <a:rPr lang="en-US" altLang="en-US" dirty="0"/>
              <a:t>The grade point averages of five students are listed in the table.  Which data are qualitative data and which are quantitative data?</a:t>
            </a:r>
          </a:p>
        </p:txBody>
      </p:sp>
      <p:graphicFrame>
        <p:nvGraphicFramePr>
          <p:cNvPr id="637985" name="Group 33">
            <a:extLst>
              <a:ext uri="{FF2B5EF4-FFF2-40B4-BE49-F238E27FC236}">
                <a16:creationId xmlns:a16="http://schemas.microsoft.com/office/drawing/2014/main" id="{5E1D3A15-0E90-7547-8560-39890F37132D}"/>
              </a:ext>
            </a:extLst>
          </p:cNvPr>
          <p:cNvGraphicFramePr>
            <a:graphicFrameLocks noGrp="1"/>
          </p:cNvGraphicFramePr>
          <p:nvPr>
            <p:ph sz="half" idx="2"/>
          </p:nvPr>
        </p:nvGraphicFramePr>
        <p:xfrm>
          <a:off x="1877656" y="1561098"/>
          <a:ext cx="1008460" cy="1037274"/>
        </p:xfrm>
        <a:graphic>
          <a:graphicData uri="http://schemas.openxmlformats.org/drawingml/2006/table">
            <a:tbl>
              <a:tblPr/>
              <a:tblGrid>
                <a:gridCol w="504230">
                  <a:extLst>
                    <a:ext uri="{9D8B030D-6E8A-4147-A177-3AD203B41FA5}">
                      <a16:colId xmlns:a16="http://schemas.microsoft.com/office/drawing/2014/main" val="2277237441"/>
                    </a:ext>
                  </a:extLst>
                </a:gridCol>
                <a:gridCol w="504230">
                  <a:extLst>
                    <a:ext uri="{9D8B030D-6E8A-4147-A177-3AD203B41FA5}">
                      <a16:colId xmlns:a16="http://schemas.microsoft.com/office/drawing/2014/main" val="1688991996"/>
                    </a:ext>
                  </a:extLst>
                </a:gridCol>
              </a:tblGrid>
              <a:tr h="172879">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a:ln>
                            <a:noFill/>
                          </a:ln>
                          <a:solidFill>
                            <a:schemeClr val="tx1"/>
                          </a:solidFill>
                          <a:effectLst/>
                          <a:latin typeface="Garamond" panose="02020404030301010803" pitchFamily="18" charset="0"/>
                        </a:rPr>
                        <a:t>Student</a:t>
                      </a:r>
                    </a:p>
                  </a:txBody>
                  <a:tcPr marL="34576" marR="34576" marT="17288" marB="172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dirty="0">
                          <a:ln>
                            <a:noFill/>
                          </a:ln>
                          <a:solidFill>
                            <a:schemeClr val="tx1"/>
                          </a:solidFill>
                          <a:effectLst/>
                          <a:latin typeface="Garamond" panose="02020404030301010803" pitchFamily="18" charset="0"/>
                        </a:rPr>
                        <a:t>GPA</a:t>
                      </a:r>
                    </a:p>
                  </a:txBody>
                  <a:tcPr marL="34576" marR="34576" marT="17288" marB="172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extLst>
                  <a:ext uri="{0D108BD9-81ED-4DB2-BD59-A6C34878D82A}">
                    <a16:rowId xmlns:a16="http://schemas.microsoft.com/office/drawing/2014/main" val="3042289705"/>
                  </a:ext>
                </a:extLst>
              </a:tr>
              <a:tr h="172879">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a:ln>
                            <a:noFill/>
                          </a:ln>
                          <a:solidFill>
                            <a:schemeClr val="tx1"/>
                          </a:solidFill>
                          <a:effectLst/>
                          <a:latin typeface="Garamond" panose="02020404030301010803" pitchFamily="18" charset="0"/>
                        </a:rPr>
                        <a:t>Sally</a:t>
                      </a:r>
                    </a:p>
                  </a:txBody>
                  <a:tcPr marL="34576" marR="34576" marT="17288" marB="172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a:ln>
                            <a:noFill/>
                          </a:ln>
                          <a:solidFill>
                            <a:schemeClr val="tx1"/>
                          </a:solidFill>
                          <a:effectLst/>
                          <a:latin typeface="Garamond" panose="02020404030301010803" pitchFamily="18" charset="0"/>
                        </a:rPr>
                        <a:t>3.22</a:t>
                      </a:r>
                    </a:p>
                  </a:txBody>
                  <a:tcPr marL="34576" marR="34576" marT="17288" marB="172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0406988"/>
                  </a:ext>
                </a:extLst>
              </a:tr>
              <a:tr h="172879">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a:ln>
                            <a:noFill/>
                          </a:ln>
                          <a:solidFill>
                            <a:schemeClr val="tx1"/>
                          </a:solidFill>
                          <a:effectLst/>
                          <a:latin typeface="Garamond" panose="02020404030301010803" pitchFamily="18" charset="0"/>
                        </a:rPr>
                        <a:t>Bob</a:t>
                      </a:r>
                    </a:p>
                  </a:txBody>
                  <a:tcPr marL="34576" marR="34576" marT="17288" marB="172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a:ln>
                            <a:noFill/>
                          </a:ln>
                          <a:solidFill>
                            <a:schemeClr val="tx1"/>
                          </a:solidFill>
                          <a:effectLst/>
                          <a:latin typeface="Garamond" panose="02020404030301010803" pitchFamily="18" charset="0"/>
                        </a:rPr>
                        <a:t>3.98</a:t>
                      </a:r>
                    </a:p>
                  </a:txBody>
                  <a:tcPr marL="34576" marR="34576" marT="17288" marB="172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46357887"/>
                  </a:ext>
                </a:extLst>
              </a:tr>
              <a:tr h="172879">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a:ln>
                            <a:noFill/>
                          </a:ln>
                          <a:solidFill>
                            <a:schemeClr val="tx1"/>
                          </a:solidFill>
                          <a:effectLst/>
                          <a:latin typeface="Garamond" panose="02020404030301010803" pitchFamily="18" charset="0"/>
                        </a:rPr>
                        <a:t>Cindy</a:t>
                      </a:r>
                    </a:p>
                  </a:txBody>
                  <a:tcPr marL="34576" marR="34576" marT="17288" marB="172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a:ln>
                            <a:noFill/>
                          </a:ln>
                          <a:solidFill>
                            <a:schemeClr val="tx1"/>
                          </a:solidFill>
                          <a:effectLst/>
                          <a:latin typeface="Garamond" panose="02020404030301010803" pitchFamily="18" charset="0"/>
                        </a:rPr>
                        <a:t>2.75</a:t>
                      </a:r>
                    </a:p>
                  </a:txBody>
                  <a:tcPr marL="34576" marR="34576" marT="17288" marB="172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67077234"/>
                  </a:ext>
                </a:extLst>
              </a:tr>
              <a:tr h="172879">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a:ln>
                            <a:noFill/>
                          </a:ln>
                          <a:solidFill>
                            <a:schemeClr val="tx1"/>
                          </a:solidFill>
                          <a:effectLst/>
                          <a:latin typeface="Garamond" panose="02020404030301010803" pitchFamily="18" charset="0"/>
                        </a:rPr>
                        <a:t>Mark</a:t>
                      </a:r>
                    </a:p>
                  </a:txBody>
                  <a:tcPr marL="34576" marR="34576" marT="17288" marB="172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a:ln>
                            <a:noFill/>
                          </a:ln>
                          <a:solidFill>
                            <a:schemeClr val="tx1"/>
                          </a:solidFill>
                          <a:effectLst/>
                          <a:latin typeface="Garamond" panose="02020404030301010803" pitchFamily="18" charset="0"/>
                        </a:rPr>
                        <a:t>2.24</a:t>
                      </a:r>
                    </a:p>
                  </a:txBody>
                  <a:tcPr marL="34576" marR="34576" marT="17288" marB="172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22731117"/>
                  </a:ext>
                </a:extLst>
              </a:tr>
              <a:tr h="172879">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a:ln>
                            <a:noFill/>
                          </a:ln>
                          <a:solidFill>
                            <a:schemeClr val="tx1"/>
                          </a:solidFill>
                          <a:effectLst/>
                          <a:latin typeface="Garamond" panose="02020404030301010803" pitchFamily="18" charset="0"/>
                        </a:rPr>
                        <a:t>Kathy</a:t>
                      </a:r>
                    </a:p>
                  </a:txBody>
                  <a:tcPr marL="34576" marR="34576" marT="17288" marB="172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5000"/>
                        <a:buFont typeface="Wingdings" pitchFamily="2" charset="2"/>
                        <a:defRPr sz="2400">
                          <a:solidFill>
                            <a:schemeClr val="tx1"/>
                          </a:solidFill>
                          <a:latin typeface="Garamond" panose="02020404030301010803" pitchFamily="18" charset="0"/>
                        </a:defRPr>
                      </a:lvl1pPr>
                      <a:lvl2pPr marL="114300">
                        <a:spcBef>
                          <a:spcPct val="20000"/>
                        </a:spcBef>
                        <a:buClr>
                          <a:schemeClr val="accent1"/>
                        </a:buClr>
                        <a:buSzPct val="70000"/>
                        <a:buFont typeface="Wingdings" pitchFamily="2" charset="2"/>
                        <a:defRPr sz="2400">
                          <a:solidFill>
                            <a:schemeClr val="tx1"/>
                          </a:solidFill>
                          <a:latin typeface="Garamond" panose="02020404030301010803" pitchFamily="18" charset="0"/>
                        </a:defRPr>
                      </a:lvl2pPr>
                      <a:lvl3pPr marL="6905625">
                        <a:spcBef>
                          <a:spcPct val="20000"/>
                        </a:spcBef>
                        <a:buClr>
                          <a:schemeClr val="folHlink"/>
                        </a:buClr>
                        <a:buSzPct val="70000"/>
                        <a:buFont typeface="Wingdings" pitchFamily="2" charset="2"/>
                        <a:defRPr sz="2400">
                          <a:solidFill>
                            <a:schemeClr val="tx1"/>
                          </a:solidFill>
                          <a:latin typeface="Garamond" panose="02020404030301010803" pitchFamily="18" charset="0"/>
                        </a:defRPr>
                      </a:lvl3pPr>
                      <a:lvl4pPr marL="7186613">
                        <a:spcBef>
                          <a:spcPct val="20000"/>
                        </a:spcBef>
                        <a:defRPr>
                          <a:solidFill>
                            <a:schemeClr val="tx1"/>
                          </a:solidFill>
                          <a:latin typeface="Garamond" panose="02020404030301010803" pitchFamily="18" charset="0"/>
                        </a:defRPr>
                      </a:lvl4pPr>
                      <a:lvl5pPr marL="7589838">
                        <a:spcBef>
                          <a:spcPct val="20000"/>
                        </a:spcBef>
                        <a:defRPr sz="2400">
                          <a:solidFill>
                            <a:schemeClr val="tx1"/>
                          </a:solidFill>
                          <a:latin typeface="Garamond" panose="02020404030301010803" pitchFamily="18" charset="0"/>
                        </a:defRPr>
                      </a:lvl5pPr>
                      <a:lvl6pPr marL="8047038" fontAlgn="base">
                        <a:spcBef>
                          <a:spcPct val="20000"/>
                        </a:spcBef>
                        <a:spcAft>
                          <a:spcPct val="0"/>
                        </a:spcAft>
                        <a:defRPr sz="2400">
                          <a:solidFill>
                            <a:schemeClr val="tx1"/>
                          </a:solidFill>
                          <a:latin typeface="Garamond" panose="02020404030301010803" pitchFamily="18" charset="0"/>
                        </a:defRPr>
                      </a:lvl6pPr>
                      <a:lvl7pPr marL="8504238" fontAlgn="base">
                        <a:spcBef>
                          <a:spcPct val="20000"/>
                        </a:spcBef>
                        <a:spcAft>
                          <a:spcPct val="0"/>
                        </a:spcAft>
                        <a:defRPr sz="2400">
                          <a:solidFill>
                            <a:schemeClr val="tx1"/>
                          </a:solidFill>
                          <a:latin typeface="Garamond" panose="02020404030301010803" pitchFamily="18" charset="0"/>
                        </a:defRPr>
                      </a:lvl7pPr>
                      <a:lvl8pPr marL="8961438" fontAlgn="base">
                        <a:spcBef>
                          <a:spcPct val="20000"/>
                        </a:spcBef>
                        <a:spcAft>
                          <a:spcPct val="0"/>
                        </a:spcAft>
                        <a:defRPr sz="2400">
                          <a:solidFill>
                            <a:schemeClr val="tx1"/>
                          </a:solidFill>
                          <a:latin typeface="Garamond" panose="02020404030301010803" pitchFamily="18" charset="0"/>
                        </a:defRPr>
                      </a:lvl8pPr>
                      <a:lvl9pPr marL="9418638" fontAlgn="base">
                        <a:spcBef>
                          <a:spcPct val="20000"/>
                        </a:spcBef>
                        <a:spcAft>
                          <a:spcPct val="0"/>
                        </a:spcAft>
                        <a:defRPr sz="24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en-US" sz="900" b="0" i="0" u="none" strike="noStrike" cap="none" normalizeH="0" baseline="0" dirty="0">
                          <a:ln>
                            <a:noFill/>
                          </a:ln>
                          <a:solidFill>
                            <a:schemeClr val="tx1"/>
                          </a:solidFill>
                          <a:effectLst/>
                          <a:latin typeface="Garamond" panose="02020404030301010803" pitchFamily="18" charset="0"/>
                        </a:rPr>
                        <a:t>3.84</a:t>
                      </a:r>
                    </a:p>
                  </a:txBody>
                  <a:tcPr marL="34576" marR="34576" marT="17288" marB="172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94419645"/>
                  </a:ext>
                </a:extLst>
              </a:tr>
            </a:tbl>
          </a:graphicData>
        </a:graphic>
      </p:graphicFrame>
      <p:grpSp>
        <p:nvGrpSpPr>
          <p:cNvPr id="637991" name="Group 39">
            <a:extLst>
              <a:ext uri="{FF2B5EF4-FFF2-40B4-BE49-F238E27FC236}">
                <a16:creationId xmlns:a16="http://schemas.microsoft.com/office/drawing/2014/main" id="{B08CA72D-1277-2B42-9BF3-4E29E4168787}"/>
              </a:ext>
            </a:extLst>
          </p:cNvPr>
          <p:cNvGrpSpPr>
            <a:grpSpLocks/>
          </p:cNvGrpSpPr>
          <p:nvPr/>
        </p:nvGrpSpPr>
        <p:grpSpPr bwMode="auto">
          <a:xfrm>
            <a:off x="2621994" y="2599577"/>
            <a:ext cx="1325404" cy="431597"/>
            <a:chOff x="3408" y="3608"/>
            <a:chExt cx="2208" cy="719"/>
          </a:xfrm>
        </p:grpSpPr>
        <p:sp>
          <p:nvSpPr>
            <p:cNvPr id="637986" name="Freeform 34">
              <a:extLst>
                <a:ext uri="{FF2B5EF4-FFF2-40B4-BE49-F238E27FC236}">
                  <a16:creationId xmlns:a16="http://schemas.microsoft.com/office/drawing/2014/main" id="{606D240E-9267-EE48-9133-9FEEB9DAB77B}"/>
                </a:ext>
              </a:extLst>
            </p:cNvPr>
            <p:cNvSpPr>
              <a:spLocks/>
            </p:cNvSpPr>
            <p:nvPr/>
          </p:nvSpPr>
          <p:spPr bwMode="auto">
            <a:xfrm>
              <a:off x="3408" y="3608"/>
              <a:ext cx="432" cy="328"/>
            </a:xfrm>
            <a:custGeom>
              <a:avLst/>
              <a:gdLst>
                <a:gd name="T0" fmla="*/ 0 w 432"/>
                <a:gd name="T1" fmla="*/ 0 h 96"/>
                <a:gd name="T2" fmla="*/ 0 w 432"/>
                <a:gd name="T3" fmla="*/ 96 h 96"/>
                <a:gd name="T4" fmla="*/ 432 w 432"/>
                <a:gd name="T5" fmla="*/ 96 h 96"/>
              </a:gdLst>
              <a:ahLst/>
              <a:cxnLst>
                <a:cxn ang="0">
                  <a:pos x="T0" y="T1"/>
                </a:cxn>
                <a:cxn ang="0">
                  <a:pos x="T2" y="T3"/>
                </a:cxn>
                <a:cxn ang="0">
                  <a:pos x="T4" y="T5"/>
                </a:cxn>
              </a:cxnLst>
              <a:rect l="0" t="0" r="r" b="b"/>
              <a:pathLst>
                <a:path w="432" h="96">
                  <a:moveTo>
                    <a:pt x="0" y="0"/>
                  </a:moveTo>
                  <a:lnTo>
                    <a:pt x="0" y="96"/>
                  </a:lnTo>
                  <a:lnTo>
                    <a:pt x="432" y="96"/>
                  </a:ln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681"/>
            </a:p>
          </p:txBody>
        </p:sp>
        <p:sp>
          <p:nvSpPr>
            <p:cNvPr id="637987" name="Text Box 35">
              <a:extLst>
                <a:ext uri="{FF2B5EF4-FFF2-40B4-BE49-F238E27FC236}">
                  <a16:creationId xmlns:a16="http://schemas.microsoft.com/office/drawing/2014/main" id="{4D20F59F-D55A-584E-B583-1B7D0B1F1B8C}"/>
                </a:ext>
              </a:extLst>
            </p:cNvPr>
            <p:cNvSpPr txBox="1">
              <a:spLocks noChangeArrowheads="1"/>
            </p:cNvSpPr>
            <p:nvPr/>
          </p:nvSpPr>
          <p:spPr bwMode="auto">
            <a:xfrm>
              <a:off x="3860" y="3630"/>
              <a:ext cx="1756" cy="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059">
                  <a:solidFill>
                    <a:schemeClr val="folHlink"/>
                  </a:solidFill>
                </a:rPr>
                <a:t>Quantitative data</a:t>
              </a:r>
            </a:p>
          </p:txBody>
        </p:sp>
      </p:grpSp>
      <p:grpSp>
        <p:nvGrpSpPr>
          <p:cNvPr id="637990" name="Group 38">
            <a:extLst>
              <a:ext uri="{FF2B5EF4-FFF2-40B4-BE49-F238E27FC236}">
                <a16:creationId xmlns:a16="http://schemas.microsoft.com/office/drawing/2014/main" id="{69D87B0A-04EF-6E4D-BD8C-BA41A805ECFA}"/>
              </a:ext>
            </a:extLst>
          </p:cNvPr>
          <p:cNvGrpSpPr>
            <a:grpSpLocks/>
          </p:cNvGrpSpPr>
          <p:nvPr/>
        </p:nvGrpSpPr>
        <p:grpSpPr bwMode="auto">
          <a:xfrm>
            <a:off x="846386" y="2594774"/>
            <a:ext cx="1199346" cy="431597"/>
            <a:chOff x="450" y="3600"/>
            <a:chExt cx="1998" cy="719"/>
          </a:xfrm>
        </p:grpSpPr>
        <p:sp>
          <p:nvSpPr>
            <p:cNvPr id="637988" name="Freeform 36">
              <a:extLst>
                <a:ext uri="{FF2B5EF4-FFF2-40B4-BE49-F238E27FC236}">
                  <a16:creationId xmlns:a16="http://schemas.microsoft.com/office/drawing/2014/main" id="{2DD97167-2803-6042-A826-CF7D964467A6}"/>
                </a:ext>
              </a:extLst>
            </p:cNvPr>
            <p:cNvSpPr>
              <a:spLocks/>
            </p:cNvSpPr>
            <p:nvPr/>
          </p:nvSpPr>
          <p:spPr bwMode="auto">
            <a:xfrm flipH="1">
              <a:off x="2016" y="3600"/>
              <a:ext cx="432" cy="328"/>
            </a:xfrm>
            <a:custGeom>
              <a:avLst/>
              <a:gdLst>
                <a:gd name="T0" fmla="*/ 0 w 432"/>
                <a:gd name="T1" fmla="*/ 0 h 96"/>
                <a:gd name="T2" fmla="*/ 0 w 432"/>
                <a:gd name="T3" fmla="*/ 96 h 96"/>
                <a:gd name="T4" fmla="*/ 432 w 432"/>
                <a:gd name="T5" fmla="*/ 96 h 96"/>
              </a:gdLst>
              <a:ahLst/>
              <a:cxnLst>
                <a:cxn ang="0">
                  <a:pos x="T0" y="T1"/>
                </a:cxn>
                <a:cxn ang="0">
                  <a:pos x="T2" y="T3"/>
                </a:cxn>
                <a:cxn ang="0">
                  <a:pos x="T4" y="T5"/>
                </a:cxn>
              </a:cxnLst>
              <a:rect l="0" t="0" r="r" b="b"/>
              <a:pathLst>
                <a:path w="432" h="96">
                  <a:moveTo>
                    <a:pt x="0" y="0"/>
                  </a:moveTo>
                  <a:lnTo>
                    <a:pt x="0" y="96"/>
                  </a:lnTo>
                  <a:lnTo>
                    <a:pt x="432" y="96"/>
                  </a:ln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681"/>
            </a:p>
          </p:txBody>
        </p:sp>
        <p:sp>
          <p:nvSpPr>
            <p:cNvPr id="637989" name="Text Box 37">
              <a:extLst>
                <a:ext uri="{FF2B5EF4-FFF2-40B4-BE49-F238E27FC236}">
                  <a16:creationId xmlns:a16="http://schemas.microsoft.com/office/drawing/2014/main" id="{8D0BFD8D-6DBE-2045-9FB9-6DFF961E31ED}"/>
                </a:ext>
              </a:extLst>
            </p:cNvPr>
            <p:cNvSpPr txBox="1">
              <a:spLocks noChangeArrowheads="1"/>
            </p:cNvSpPr>
            <p:nvPr/>
          </p:nvSpPr>
          <p:spPr bwMode="auto">
            <a:xfrm>
              <a:off x="450" y="3622"/>
              <a:ext cx="1756" cy="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059" dirty="0">
                  <a:solidFill>
                    <a:schemeClr val="folHlink"/>
                  </a:solidFill>
                </a:rPr>
                <a:t>  Qualitative data</a:t>
              </a:r>
            </a:p>
          </p:txBody>
        </p:sp>
      </p:grpSp>
    </p:spTree>
    <p:extLst>
      <p:ext uri="{BB962C8B-B14F-4D97-AF65-F5344CB8AC3E}">
        <p14:creationId xmlns:p14="http://schemas.microsoft.com/office/powerpoint/2010/main" val="28579503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6700F-FAA9-6248-92B2-B261904801E0}"/>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91F9B41E-A20D-7940-B87A-68A8F3AE02E5}"/>
              </a:ext>
            </a:extLst>
          </p:cNvPr>
          <p:cNvSpPr>
            <a:spLocks noGrp="1"/>
          </p:cNvSpPr>
          <p:nvPr>
            <p:ph idx="1"/>
          </p:nvPr>
        </p:nvSpPr>
        <p:spPr>
          <a:xfrm>
            <a:off x="367931" y="856397"/>
            <a:ext cx="3874236" cy="169277"/>
          </a:xfrm>
        </p:spPr>
        <p:txBody>
          <a:bodyPr/>
          <a:lstStyle/>
          <a:p>
            <a:endParaRPr lang="en-US" dirty="0"/>
          </a:p>
        </p:txBody>
      </p:sp>
      <p:pic>
        <p:nvPicPr>
          <p:cNvPr id="6" name="Picture 5">
            <a:extLst>
              <a:ext uri="{FF2B5EF4-FFF2-40B4-BE49-F238E27FC236}">
                <a16:creationId xmlns:a16="http://schemas.microsoft.com/office/drawing/2014/main" id="{027BACD4-FD24-C041-A144-68464B802D87}"/>
              </a:ext>
            </a:extLst>
          </p:cNvPr>
          <p:cNvPicPr>
            <a:picLocks noChangeAspect="1"/>
          </p:cNvPicPr>
          <p:nvPr/>
        </p:nvPicPr>
        <p:blipFill rotWithShape="1">
          <a:blip r:embed="rId2"/>
          <a:srcRect l="28016" t="64791" r="29894" b="7019"/>
          <a:stretch/>
        </p:blipFill>
        <p:spPr>
          <a:xfrm>
            <a:off x="118854" y="1092885"/>
            <a:ext cx="2569450" cy="1075547"/>
          </a:xfrm>
          <a:prstGeom prst="rect">
            <a:avLst/>
          </a:prstGeom>
        </p:spPr>
      </p:pic>
      <p:pic>
        <p:nvPicPr>
          <p:cNvPr id="7" name="Picture 6">
            <a:extLst>
              <a:ext uri="{FF2B5EF4-FFF2-40B4-BE49-F238E27FC236}">
                <a16:creationId xmlns:a16="http://schemas.microsoft.com/office/drawing/2014/main" id="{D2FF8E5A-4730-4346-A71C-8FE8A4259943}"/>
              </a:ext>
            </a:extLst>
          </p:cNvPr>
          <p:cNvPicPr>
            <a:picLocks noChangeAspect="1"/>
          </p:cNvPicPr>
          <p:nvPr/>
        </p:nvPicPr>
        <p:blipFill rotWithShape="1">
          <a:blip r:embed="rId2"/>
          <a:srcRect l="28484" t="12880" r="29709" b="45537"/>
          <a:stretch/>
        </p:blipFill>
        <p:spPr>
          <a:xfrm>
            <a:off x="2062824" y="1090137"/>
            <a:ext cx="2422851" cy="1506097"/>
          </a:xfrm>
          <a:prstGeom prst="rect">
            <a:avLst/>
          </a:prstGeom>
        </p:spPr>
      </p:pic>
      <p:sp>
        <p:nvSpPr>
          <p:cNvPr id="8" name="Footer Placeholder 7">
            <a:extLst>
              <a:ext uri="{FF2B5EF4-FFF2-40B4-BE49-F238E27FC236}">
                <a16:creationId xmlns:a16="http://schemas.microsoft.com/office/drawing/2014/main" id="{933D8EDE-9EB2-DC47-A562-BECC73380FBA}"/>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3652507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274A7-0916-2440-B3F1-BF7C9036B18D}"/>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8944D4FE-2E20-7F4C-A937-E99035AA1CD2}"/>
              </a:ext>
            </a:extLst>
          </p:cNvPr>
          <p:cNvSpPr>
            <a:spLocks noGrp="1"/>
          </p:cNvSpPr>
          <p:nvPr>
            <p:ph idx="1"/>
          </p:nvPr>
        </p:nvSpPr>
        <p:spPr/>
        <p:txBody>
          <a:bodyPr>
            <a:normAutofit/>
          </a:bodyPr>
          <a:lstStyle/>
          <a:p>
            <a:r>
              <a:rPr lang="en-US" b="1" dirty="0"/>
              <a:t>read()</a:t>
            </a:r>
            <a:r>
              <a:rPr lang="en-US" dirty="0"/>
              <a:t>: It reads the entire file and returns it contents in the form of a string</a:t>
            </a:r>
          </a:p>
          <a:p>
            <a:r>
              <a:rPr lang="en-US" b="1" dirty="0" err="1"/>
              <a:t>readline</a:t>
            </a:r>
            <a:r>
              <a:rPr lang="en-US" b="1" dirty="0"/>
              <a:t>()</a:t>
            </a:r>
            <a:r>
              <a:rPr lang="en-US" dirty="0"/>
              <a:t>: It reads the first line of the file </a:t>
            </a:r>
            <a:r>
              <a:rPr lang="en-US" dirty="0" err="1"/>
              <a:t>i.e</a:t>
            </a:r>
            <a:r>
              <a:rPr lang="en-US" dirty="0"/>
              <a:t> till a newline character or an EOF in case of a file having a single line and returns a string</a:t>
            </a:r>
          </a:p>
          <a:p>
            <a:r>
              <a:rPr lang="en-US" b="1" dirty="0" err="1"/>
              <a:t>readlines</a:t>
            </a:r>
            <a:r>
              <a:rPr lang="en-US" b="1" dirty="0"/>
              <a:t>()</a:t>
            </a:r>
            <a:r>
              <a:rPr lang="en-US" dirty="0"/>
              <a:t>: It reads the entire file line by line and returns a list of line strings</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95FAD62F-F781-2D43-80AF-972AE27AB42E}"/>
              </a:ext>
            </a:extLst>
          </p:cNvPr>
          <p:cNvPicPr>
            <a:picLocks noChangeAspect="1"/>
          </p:cNvPicPr>
          <p:nvPr/>
        </p:nvPicPr>
        <p:blipFill rotWithShape="1">
          <a:blip r:embed="rId2"/>
          <a:srcRect l="26224" t="22918" r="24624" b="44180"/>
          <a:stretch/>
        </p:blipFill>
        <p:spPr>
          <a:xfrm>
            <a:off x="1394741" y="1706414"/>
            <a:ext cx="2957482" cy="1237330"/>
          </a:xfrm>
          <a:prstGeom prst="rect">
            <a:avLst/>
          </a:prstGeom>
        </p:spPr>
      </p:pic>
      <p:sp>
        <p:nvSpPr>
          <p:cNvPr id="7" name="TextBox 6">
            <a:extLst>
              <a:ext uri="{FF2B5EF4-FFF2-40B4-BE49-F238E27FC236}">
                <a16:creationId xmlns:a16="http://schemas.microsoft.com/office/drawing/2014/main" id="{BD47B7FB-0C78-4647-8E03-1517726C4B8E}"/>
              </a:ext>
            </a:extLst>
          </p:cNvPr>
          <p:cNvSpPr txBox="1"/>
          <p:nvPr/>
        </p:nvSpPr>
        <p:spPr>
          <a:xfrm>
            <a:off x="2582201" y="1901027"/>
            <a:ext cx="1979462" cy="406650"/>
          </a:xfrm>
          <a:prstGeom prst="rect">
            <a:avLst/>
          </a:prstGeom>
          <a:solidFill>
            <a:schemeClr val="bg1"/>
          </a:solidFill>
          <a:ln>
            <a:solidFill>
              <a:schemeClr val="accent1"/>
            </a:solidFill>
          </a:ln>
        </p:spPr>
        <p:txBody>
          <a:bodyPr wrap="square" rtlCol="0">
            <a:spAutoFit/>
          </a:bodyPr>
          <a:lstStyle/>
          <a:p>
            <a:r>
              <a:rPr lang="en-US" sz="681" dirty="0"/>
              <a:t>1 hello 40 50 hi</a:t>
            </a:r>
          </a:p>
          <a:p>
            <a:r>
              <a:rPr lang="en-US" sz="681" dirty="0"/>
              <a:t>This is my course</a:t>
            </a:r>
          </a:p>
          <a:p>
            <a:r>
              <a:rPr lang="en-US" sz="681" dirty="0"/>
              <a:t>Welcome to this course \n wish you all the best</a:t>
            </a:r>
          </a:p>
        </p:txBody>
      </p:sp>
      <p:sp>
        <p:nvSpPr>
          <p:cNvPr id="8" name="Rectangle 7">
            <a:extLst>
              <a:ext uri="{FF2B5EF4-FFF2-40B4-BE49-F238E27FC236}">
                <a16:creationId xmlns:a16="http://schemas.microsoft.com/office/drawing/2014/main" id="{C74686F0-DC82-3F43-9477-4BEB25FB4276}"/>
              </a:ext>
            </a:extLst>
          </p:cNvPr>
          <p:cNvSpPr/>
          <p:nvPr/>
        </p:nvSpPr>
        <p:spPr>
          <a:xfrm>
            <a:off x="143507" y="2199351"/>
            <a:ext cx="1138839" cy="406650"/>
          </a:xfrm>
          <a:prstGeom prst="rect">
            <a:avLst/>
          </a:prstGeom>
          <a:ln>
            <a:solidFill>
              <a:schemeClr val="accent1"/>
            </a:solidFill>
          </a:ln>
        </p:spPr>
        <p:txBody>
          <a:bodyPr wrap="square">
            <a:spAutoFit/>
          </a:bodyPr>
          <a:lstStyle/>
          <a:p>
            <a:r>
              <a:rPr lang="en-US" sz="681" dirty="0"/>
              <a:t>f = open("my_file2.txt", 'w') </a:t>
            </a:r>
          </a:p>
          <a:p>
            <a:r>
              <a:rPr lang="en-US" sz="681" dirty="0" err="1"/>
              <a:t>f.write</a:t>
            </a:r>
            <a:r>
              <a:rPr lang="en-US" sz="681" dirty="0"/>
              <a:t>("Hello Everyone!") </a:t>
            </a:r>
          </a:p>
        </p:txBody>
      </p:sp>
      <p:sp>
        <p:nvSpPr>
          <p:cNvPr id="9" name="Footer Placeholder 8">
            <a:extLst>
              <a:ext uri="{FF2B5EF4-FFF2-40B4-BE49-F238E27FC236}">
                <a16:creationId xmlns:a16="http://schemas.microsoft.com/office/drawing/2014/main" id="{D409263B-3730-9049-BE46-F46B45A6F531}"/>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9779284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1B1867-45FE-1F48-BE4F-97B434CD6C24}"/>
              </a:ext>
            </a:extLst>
          </p:cNvPr>
          <p:cNvPicPr>
            <a:picLocks noChangeAspect="1"/>
          </p:cNvPicPr>
          <p:nvPr/>
        </p:nvPicPr>
        <p:blipFill rotWithShape="1">
          <a:blip r:embed="rId2"/>
          <a:srcRect l="13512" t="19435" r="36912" b="17288"/>
          <a:stretch/>
        </p:blipFill>
        <p:spPr>
          <a:xfrm>
            <a:off x="118854" y="677170"/>
            <a:ext cx="2824407" cy="2253088"/>
          </a:xfrm>
          <a:prstGeom prst="rect">
            <a:avLst/>
          </a:prstGeom>
          <a:ln>
            <a:solidFill>
              <a:schemeClr val="accent1"/>
            </a:solidFill>
          </a:ln>
        </p:spPr>
      </p:pic>
      <p:sp>
        <p:nvSpPr>
          <p:cNvPr id="7" name="Rectangle 6">
            <a:extLst>
              <a:ext uri="{FF2B5EF4-FFF2-40B4-BE49-F238E27FC236}">
                <a16:creationId xmlns:a16="http://schemas.microsoft.com/office/drawing/2014/main" id="{0B87AA8A-D498-AA49-B858-ABD091457A7C}"/>
              </a:ext>
            </a:extLst>
          </p:cNvPr>
          <p:cNvSpPr/>
          <p:nvPr/>
        </p:nvSpPr>
        <p:spPr>
          <a:xfrm>
            <a:off x="3011548" y="1256188"/>
            <a:ext cx="1260089" cy="406650"/>
          </a:xfrm>
          <a:prstGeom prst="rect">
            <a:avLst/>
          </a:prstGeom>
          <a:ln>
            <a:solidFill>
              <a:schemeClr val="accent1"/>
            </a:solidFill>
          </a:ln>
        </p:spPr>
        <p:txBody>
          <a:bodyPr wrap="square">
            <a:spAutoFit/>
          </a:bodyPr>
          <a:lstStyle/>
          <a:p>
            <a:r>
              <a:rPr lang="en-US" sz="681" dirty="0">
                <a:solidFill>
                  <a:srgbClr val="222222"/>
                </a:solidFill>
                <a:latin typeface="source sans pro"/>
              </a:rPr>
              <a:t>Notice how each piece of data is separated by a comma. </a:t>
            </a:r>
            <a:endParaRPr lang="en-US" sz="681" dirty="0"/>
          </a:p>
        </p:txBody>
      </p:sp>
      <p:sp>
        <p:nvSpPr>
          <p:cNvPr id="2" name="Footer Placeholder 1">
            <a:extLst>
              <a:ext uri="{FF2B5EF4-FFF2-40B4-BE49-F238E27FC236}">
                <a16:creationId xmlns:a16="http://schemas.microsoft.com/office/drawing/2014/main" id="{41EC0DC0-8DB6-884F-B974-A2CBA778805D}"/>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2699099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602D-5773-124E-89FF-D7D25B0853A4}"/>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61962638-13DE-6845-B2E2-7B2B349D18FC}"/>
              </a:ext>
            </a:extLst>
          </p:cNvPr>
          <p:cNvSpPr>
            <a:spLocks noGrp="1"/>
          </p:cNvSpPr>
          <p:nvPr>
            <p:ph idx="1"/>
          </p:nvPr>
        </p:nvSpPr>
        <p:spPr>
          <a:xfrm>
            <a:off x="367931" y="856397"/>
            <a:ext cx="3874236" cy="169277"/>
          </a:xfrm>
        </p:spPr>
        <p:txBody>
          <a:bodyPr/>
          <a:lstStyle/>
          <a:p>
            <a:endParaRPr lang="en-US"/>
          </a:p>
        </p:txBody>
      </p:sp>
      <p:pic>
        <p:nvPicPr>
          <p:cNvPr id="6" name="Picture 5">
            <a:extLst>
              <a:ext uri="{FF2B5EF4-FFF2-40B4-BE49-F238E27FC236}">
                <a16:creationId xmlns:a16="http://schemas.microsoft.com/office/drawing/2014/main" id="{2C036D69-7EF0-8147-87EE-59B25FBCE3CC}"/>
              </a:ext>
            </a:extLst>
          </p:cNvPr>
          <p:cNvPicPr>
            <a:picLocks noChangeAspect="1"/>
          </p:cNvPicPr>
          <p:nvPr/>
        </p:nvPicPr>
        <p:blipFill rotWithShape="1">
          <a:blip r:embed="rId2"/>
          <a:srcRect l="14077" t="9943" r="37900" b="10001"/>
          <a:stretch/>
        </p:blipFill>
        <p:spPr>
          <a:xfrm>
            <a:off x="222691" y="547236"/>
            <a:ext cx="2355839" cy="2454577"/>
          </a:xfrm>
          <a:prstGeom prst="rect">
            <a:avLst/>
          </a:prstGeom>
          <a:ln>
            <a:solidFill>
              <a:schemeClr val="accent1"/>
            </a:solidFill>
          </a:ln>
        </p:spPr>
      </p:pic>
      <p:sp>
        <p:nvSpPr>
          <p:cNvPr id="7" name="Footer Placeholder 6">
            <a:extLst>
              <a:ext uri="{FF2B5EF4-FFF2-40B4-BE49-F238E27FC236}">
                <a16:creationId xmlns:a16="http://schemas.microsoft.com/office/drawing/2014/main" id="{3025CB33-50FD-A94D-BACD-CA43B35059AC}"/>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3690473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2889-3CD2-914C-8658-09C6423BA52F}"/>
              </a:ext>
            </a:extLst>
          </p:cNvPr>
          <p:cNvSpPr>
            <a:spLocks noGrp="1"/>
          </p:cNvSpPr>
          <p:nvPr>
            <p:ph type="title"/>
          </p:nvPr>
        </p:nvSpPr>
        <p:spPr>
          <a:xfrm>
            <a:off x="118854" y="547236"/>
            <a:ext cx="4305761" cy="215444"/>
          </a:xfrm>
        </p:spPr>
        <p:txBody>
          <a:bodyPr/>
          <a:lstStyle/>
          <a:p>
            <a:r>
              <a:rPr lang="en-US"/>
              <a:t>import matplotlib.pyplot as plt </a:t>
            </a:r>
            <a:endParaRPr lang="en-US" dirty="0"/>
          </a:p>
        </p:txBody>
      </p:sp>
      <p:sp>
        <p:nvSpPr>
          <p:cNvPr id="3" name="Content Placeholder 2">
            <a:extLst>
              <a:ext uri="{FF2B5EF4-FFF2-40B4-BE49-F238E27FC236}">
                <a16:creationId xmlns:a16="http://schemas.microsoft.com/office/drawing/2014/main" id="{E9DCA1B3-981A-EA4B-B90A-690A86D3AE23}"/>
              </a:ext>
            </a:extLst>
          </p:cNvPr>
          <p:cNvSpPr>
            <a:spLocks noGrp="1"/>
          </p:cNvSpPr>
          <p:nvPr>
            <p:ph idx="1"/>
          </p:nvPr>
        </p:nvSpPr>
        <p:spPr>
          <a:xfrm>
            <a:off x="118854" y="1092884"/>
            <a:ext cx="2175157" cy="1654235"/>
          </a:xfrm>
        </p:spPr>
        <p:txBody>
          <a:bodyPr/>
          <a:lstStyle/>
          <a:p>
            <a:r>
              <a:rPr lang="nl-NL" altLang="en-US" sz="907" dirty="0" err="1"/>
              <a:t>matplotlib.pyplot</a:t>
            </a:r>
            <a:r>
              <a:rPr lang="nl-NL" altLang="en-US" sz="907" dirty="0"/>
              <a:t> is a </a:t>
            </a:r>
            <a:r>
              <a:rPr lang="nl-NL" altLang="en-US" sz="907" dirty="0" err="1"/>
              <a:t>collection</a:t>
            </a:r>
            <a:r>
              <a:rPr lang="nl-NL" altLang="en-US" sz="907" dirty="0"/>
              <a:t> of </a:t>
            </a:r>
            <a:r>
              <a:rPr lang="nl-NL" altLang="en-US" sz="907" dirty="0" err="1"/>
              <a:t>command</a:t>
            </a:r>
            <a:r>
              <a:rPr lang="nl-NL" altLang="en-US" sz="907" dirty="0"/>
              <a:t> </a:t>
            </a:r>
            <a:r>
              <a:rPr lang="nl-NL" altLang="en-US" sz="907" dirty="0" err="1"/>
              <a:t>style</a:t>
            </a:r>
            <a:r>
              <a:rPr lang="nl-NL" altLang="en-US" sz="907" dirty="0"/>
              <a:t> </a:t>
            </a:r>
            <a:r>
              <a:rPr lang="nl-NL" altLang="en-US" sz="907" dirty="0" err="1"/>
              <a:t>functions</a:t>
            </a:r>
            <a:r>
              <a:rPr lang="nl-NL" altLang="en-US" sz="907" dirty="0"/>
              <a:t> </a:t>
            </a:r>
            <a:r>
              <a:rPr lang="nl-NL" altLang="en-US" sz="907" dirty="0" err="1"/>
              <a:t>that</a:t>
            </a:r>
            <a:r>
              <a:rPr lang="nl-NL" altLang="en-US" sz="907" dirty="0"/>
              <a:t> make </a:t>
            </a:r>
            <a:r>
              <a:rPr lang="nl-NL" altLang="en-US" sz="907" dirty="0" err="1"/>
              <a:t>matplotlib</a:t>
            </a:r>
            <a:r>
              <a:rPr lang="nl-NL" altLang="en-US" sz="907" dirty="0"/>
              <a:t> </a:t>
            </a:r>
            <a:r>
              <a:rPr lang="nl-NL" altLang="en-US" sz="907" dirty="0" err="1"/>
              <a:t>work</a:t>
            </a:r>
            <a:r>
              <a:rPr lang="nl-NL" altLang="en-US" sz="907" dirty="0"/>
              <a:t> like MATLAB. </a:t>
            </a:r>
            <a:r>
              <a:rPr lang="nl-NL" altLang="en-US" sz="907" dirty="0" err="1"/>
              <a:t>Each</a:t>
            </a:r>
            <a:r>
              <a:rPr lang="nl-NL" altLang="en-US" sz="907" dirty="0"/>
              <a:t> </a:t>
            </a:r>
            <a:r>
              <a:rPr lang="nl-NL" altLang="en-US" sz="907" dirty="0" err="1"/>
              <a:t>pyplot</a:t>
            </a:r>
            <a:r>
              <a:rPr lang="nl-NL" altLang="en-US" sz="907" dirty="0"/>
              <a:t> </a:t>
            </a:r>
            <a:r>
              <a:rPr lang="nl-NL" altLang="en-US" sz="907" dirty="0" err="1"/>
              <a:t>unction</a:t>
            </a:r>
            <a:r>
              <a:rPr lang="nl-NL" altLang="en-US" sz="907" dirty="0"/>
              <a:t> </a:t>
            </a:r>
            <a:r>
              <a:rPr lang="nl-NL" altLang="en-US" sz="907" dirty="0" err="1"/>
              <a:t>makes</a:t>
            </a:r>
            <a:r>
              <a:rPr lang="nl-NL" altLang="en-US" sz="907" dirty="0"/>
              <a:t> </a:t>
            </a:r>
            <a:r>
              <a:rPr lang="nl-NL" altLang="en-US" sz="907" dirty="0" err="1"/>
              <a:t>some</a:t>
            </a:r>
            <a:r>
              <a:rPr lang="nl-NL" altLang="en-US" sz="907" dirty="0"/>
              <a:t> change </a:t>
            </a:r>
            <a:r>
              <a:rPr lang="nl-NL" altLang="en-US" sz="907" dirty="0" err="1"/>
              <a:t>to</a:t>
            </a:r>
            <a:r>
              <a:rPr lang="nl-NL" altLang="en-US" sz="907" dirty="0"/>
              <a:t> a </a:t>
            </a:r>
            <a:r>
              <a:rPr lang="nl-NL" altLang="en-US" sz="907" dirty="0" err="1"/>
              <a:t>figure</a:t>
            </a:r>
            <a:r>
              <a:rPr lang="nl-NL" altLang="en-US" sz="907" dirty="0"/>
              <a:t>: eg, </a:t>
            </a:r>
            <a:r>
              <a:rPr lang="nl-NL" altLang="en-US" sz="907" dirty="0" err="1"/>
              <a:t>create</a:t>
            </a:r>
            <a:r>
              <a:rPr lang="nl-NL" altLang="en-US" sz="907" dirty="0"/>
              <a:t> a </a:t>
            </a:r>
            <a:r>
              <a:rPr lang="nl-NL" altLang="en-US" sz="907" dirty="0" err="1"/>
              <a:t>figure</a:t>
            </a:r>
            <a:r>
              <a:rPr lang="nl-NL" altLang="en-US" sz="907" dirty="0"/>
              <a:t>, </a:t>
            </a:r>
            <a:r>
              <a:rPr lang="nl-NL" altLang="en-US" sz="907" dirty="0" err="1"/>
              <a:t>create</a:t>
            </a:r>
            <a:r>
              <a:rPr lang="nl-NL" altLang="en-US" sz="907" dirty="0"/>
              <a:t> a </a:t>
            </a:r>
            <a:r>
              <a:rPr lang="nl-NL" altLang="en-US" sz="907" dirty="0" err="1"/>
              <a:t>plotting</a:t>
            </a:r>
            <a:r>
              <a:rPr lang="nl-NL" altLang="en-US" sz="907" dirty="0"/>
              <a:t> area in a </a:t>
            </a:r>
            <a:r>
              <a:rPr lang="nl-NL" altLang="en-US" sz="907" dirty="0" err="1"/>
              <a:t>figure</a:t>
            </a:r>
            <a:r>
              <a:rPr lang="nl-NL" altLang="en-US" sz="907" dirty="0"/>
              <a:t>, plot </a:t>
            </a:r>
            <a:r>
              <a:rPr lang="nl-NL" altLang="en-US" sz="907" dirty="0" err="1"/>
              <a:t>some</a:t>
            </a:r>
            <a:r>
              <a:rPr lang="nl-NL" altLang="en-US" sz="907" dirty="0"/>
              <a:t> </a:t>
            </a:r>
            <a:r>
              <a:rPr lang="nl-NL" altLang="en-US" sz="907" dirty="0" err="1"/>
              <a:t>lines</a:t>
            </a:r>
            <a:r>
              <a:rPr lang="nl-NL" altLang="en-US" sz="907" dirty="0"/>
              <a:t> in a </a:t>
            </a:r>
            <a:r>
              <a:rPr lang="nl-NL" altLang="en-US" sz="907" dirty="0" err="1"/>
              <a:t>plotting</a:t>
            </a:r>
            <a:r>
              <a:rPr lang="nl-NL" altLang="en-US" sz="907" dirty="0"/>
              <a:t> area, </a:t>
            </a:r>
            <a:r>
              <a:rPr lang="nl-NL" altLang="en-US" sz="907" dirty="0" err="1"/>
              <a:t>decorate</a:t>
            </a:r>
            <a:r>
              <a:rPr lang="nl-NL" altLang="en-US" sz="907" dirty="0"/>
              <a:t> </a:t>
            </a:r>
            <a:r>
              <a:rPr lang="nl-NL" altLang="en-US" sz="907" dirty="0" err="1"/>
              <a:t>the</a:t>
            </a:r>
            <a:r>
              <a:rPr lang="nl-NL" altLang="en-US" sz="907" dirty="0"/>
              <a:t> plot </a:t>
            </a:r>
            <a:r>
              <a:rPr lang="nl-NL" altLang="en-US" sz="907" dirty="0" err="1"/>
              <a:t>with</a:t>
            </a:r>
            <a:r>
              <a:rPr lang="nl-NL" altLang="en-US" sz="907" dirty="0"/>
              <a:t> labels, etc.... </a:t>
            </a:r>
          </a:p>
          <a:p>
            <a:endParaRPr lang="en-US" dirty="0"/>
          </a:p>
          <a:p>
            <a:r>
              <a:rPr lang="en-US" dirty="0">
                <a:hlinkClick r:id="rId2"/>
              </a:rPr>
              <a:t>https://www.youtube.com/watch?v=D4VlmL3G4_o</a:t>
            </a:r>
            <a:endParaRPr lang="en-US" dirty="0"/>
          </a:p>
          <a:p>
            <a:endParaRPr lang="en-US" dirty="0"/>
          </a:p>
        </p:txBody>
      </p:sp>
      <p:pic>
        <p:nvPicPr>
          <p:cNvPr id="7" name="Picture 6">
            <a:extLst>
              <a:ext uri="{FF2B5EF4-FFF2-40B4-BE49-F238E27FC236}">
                <a16:creationId xmlns:a16="http://schemas.microsoft.com/office/drawing/2014/main" id="{12809DA1-A332-2E41-8E63-C6C33E2DC52C}"/>
              </a:ext>
            </a:extLst>
          </p:cNvPr>
          <p:cNvPicPr>
            <a:picLocks noChangeAspect="1"/>
          </p:cNvPicPr>
          <p:nvPr/>
        </p:nvPicPr>
        <p:blipFill rotWithShape="1">
          <a:blip r:embed="rId3"/>
          <a:srcRect l="36252" t="27345" r="39029" b="34689"/>
          <a:stretch/>
        </p:blipFill>
        <p:spPr>
          <a:xfrm>
            <a:off x="2294011" y="881629"/>
            <a:ext cx="2004222" cy="1924052"/>
          </a:xfrm>
          <a:prstGeom prst="rect">
            <a:avLst/>
          </a:prstGeom>
        </p:spPr>
      </p:pic>
      <p:sp>
        <p:nvSpPr>
          <p:cNvPr id="8" name="Rectangle 7">
            <a:extLst>
              <a:ext uri="{FF2B5EF4-FFF2-40B4-BE49-F238E27FC236}">
                <a16:creationId xmlns:a16="http://schemas.microsoft.com/office/drawing/2014/main" id="{1909254E-F06D-1948-8B61-F4120DB66CC6}"/>
              </a:ext>
            </a:extLst>
          </p:cNvPr>
          <p:cNvSpPr/>
          <p:nvPr/>
        </p:nvSpPr>
        <p:spPr>
          <a:xfrm>
            <a:off x="195435" y="2577184"/>
            <a:ext cx="1954381" cy="197105"/>
          </a:xfrm>
          <a:prstGeom prst="rect">
            <a:avLst/>
          </a:prstGeom>
        </p:spPr>
        <p:txBody>
          <a:bodyPr wrap="none">
            <a:spAutoFit/>
          </a:bodyPr>
          <a:lstStyle/>
          <a:p>
            <a:r>
              <a:rPr lang="en-US" sz="681" dirty="0"/>
              <a:t>https://</a:t>
            </a:r>
            <a:r>
              <a:rPr lang="en-US" sz="681" dirty="0" err="1"/>
              <a:t>matplotlib.org</a:t>
            </a:r>
            <a:r>
              <a:rPr lang="en-US" sz="681" dirty="0"/>
              <a:t>/users/</a:t>
            </a:r>
            <a:r>
              <a:rPr lang="en-US" sz="681" dirty="0" err="1"/>
              <a:t>pyplot_tutorial.html</a:t>
            </a:r>
            <a:endParaRPr lang="en-US" sz="681" dirty="0"/>
          </a:p>
        </p:txBody>
      </p:sp>
      <p:sp>
        <p:nvSpPr>
          <p:cNvPr id="6" name="Footer Placeholder 5">
            <a:extLst>
              <a:ext uri="{FF2B5EF4-FFF2-40B4-BE49-F238E27FC236}">
                <a16:creationId xmlns:a16="http://schemas.microsoft.com/office/drawing/2014/main" id="{660C4977-84F9-0149-B8C6-77D2EFF3A9A3}"/>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41675871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1765-A59E-A54B-A000-B81F328FFA60}"/>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ED310BD9-827F-424D-B579-522C196EF197}"/>
              </a:ext>
            </a:extLst>
          </p:cNvPr>
          <p:cNvSpPr>
            <a:spLocks noGrp="1"/>
          </p:cNvSpPr>
          <p:nvPr>
            <p:ph idx="1"/>
          </p:nvPr>
        </p:nvSpPr>
        <p:spPr>
          <a:xfrm>
            <a:off x="118854" y="1092884"/>
            <a:ext cx="4053677" cy="507831"/>
          </a:xfrm>
        </p:spPr>
        <p:txBody>
          <a:bodyPr/>
          <a:lstStyle/>
          <a:p>
            <a:r>
              <a:rPr lang="en-US" dirty="0"/>
              <a:t>The required libraries are NumPy, SciPy and </a:t>
            </a:r>
            <a:r>
              <a:rPr lang="en-US" dirty="0" err="1"/>
              <a:t>MatPlotLib</a:t>
            </a:r>
            <a:r>
              <a:rPr lang="en-US" dirty="0"/>
              <a:t>. Installing </a:t>
            </a:r>
            <a:r>
              <a:rPr lang="en-US" dirty="0" err="1"/>
              <a:t>PyLab</a:t>
            </a:r>
            <a:r>
              <a:rPr lang="en-US" dirty="0"/>
              <a:t> is an easy way of setting up all the three libraries correctly. </a:t>
            </a:r>
          </a:p>
          <a:p>
            <a:endParaRPr lang="en-US" dirty="0"/>
          </a:p>
        </p:txBody>
      </p:sp>
      <p:pic>
        <p:nvPicPr>
          <p:cNvPr id="7" name="Picture 1">
            <a:extLst>
              <a:ext uri="{FF2B5EF4-FFF2-40B4-BE49-F238E27FC236}">
                <a16:creationId xmlns:a16="http://schemas.microsoft.com/office/drawing/2014/main" id="{09368911-286C-B14A-AE6B-1B18CE4F6C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94856" y="1645957"/>
            <a:ext cx="1277864" cy="112169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3F9F065-C384-4B45-8DBF-104E012EFD53}"/>
              </a:ext>
            </a:extLst>
          </p:cNvPr>
          <p:cNvPicPr>
            <a:picLocks noChangeAspect="1"/>
          </p:cNvPicPr>
          <p:nvPr/>
        </p:nvPicPr>
        <p:blipFill rotWithShape="1">
          <a:blip r:embed="rId3"/>
          <a:srcRect l="11336" t="4375" r="37537" b="66126"/>
          <a:stretch/>
        </p:blipFill>
        <p:spPr>
          <a:xfrm>
            <a:off x="37380" y="1645957"/>
            <a:ext cx="3195921" cy="1152493"/>
          </a:xfrm>
          <a:prstGeom prst="rect">
            <a:avLst/>
          </a:prstGeom>
        </p:spPr>
      </p:pic>
      <p:sp>
        <p:nvSpPr>
          <p:cNvPr id="6" name="Footer Placeholder 5">
            <a:extLst>
              <a:ext uri="{FF2B5EF4-FFF2-40B4-BE49-F238E27FC236}">
                <a16:creationId xmlns:a16="http://schemas.microsoft.com/office/drawing/2014/main" id="{68963BFD-9661-0F46-BD78-07181E9759F0}"/>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5964892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D176B-B5C4-1A4B-BED7-7934DD87AD58}"/>
              </a:ext>
            </a:extLst>
          </p:cNvPr>
          <p:cNvSpPr>
            <a:spLocks noGrp="1"/>
          </p:cNvSpPr>
          <p:nvPr>
            <p:ph type="title"/>
          </p:nvPr>
        </p:nvSpPr>
        <p:spPr>
          <a:xfrm>
            <a:off x="1754149" y="211465"/>
            <a:ext cx="1101801" cy="430887"/>
          </a:xfrm>
        </p:spPr>
        <p:txBody>
          <a:bodyPr/>
          <a:lstStyle/>
          <a:p>
            <a:r>
              <a:rPr lang="en-US" dirty="0"/>
              <a:t>Another Example</a:t>
            </a:r>
          </a:p>
        </p:txBody>
      </p:sp>
      <p:sp>
        <p:nvSpPr>
          <p:cNvPr id="3" name="Content Placeholder 2">
            <a:extLst>
              <a:ext uri="{FF2B5EF4-FFF2-40B4-BE49-F238E27FC236}">
                <a16:creationId xmlns:a16="http://schemas.microsoft.com/office/drawing/2014/main" id="{426AD759-7A52-6D44-AF8F-B6FB5D33B00A}"/>
              </a:ext>
            </a:extLst>
          </p:cNvPr>
          <p:cNvSpPr>
            <a:spLocks noGrp="1"/>
          </p:cNvSpPr>
          <p:nvPr>
            <p:ph idx="1"/>
          </p:nvPr>
        </p:nvSpPr>
        <p:spPr>
          <a:xfrm>
            <a:off x="367931" y="856397"/>
            <a:ext cx="3874236" cy="169277"/>
          </a:xfrm>
        </p:spPr>
        <p:txBody>
          <a:bodyPr/>
          <a:lstStyle/>
          <a:p>
            <a:endParaRPr lang="en-US"/>
          </a:p>
        </p:txBody>
      </p:sp>
      <p:pic>
        <p:nvPicPr>
          <p:cNvPr id="6" name="Picture 5">
            <a:extLst>
              <a:ext uri="{FF2B5EF4-FFF2-40B4-BE49-F238E27FC236}">
                <a16:creationId xmlns:a16="http://schemas.microsoft.com/office/drawing/2014/main" id="{02D3A01C-E612-1C45-A866-25E46873361E}"/>
              </a:ext>
            </a:extLst>
          </p:cNvPr>
          <p:cNvPicPr>
            <a:picLocks noChangeAspect="1"/>
          </p:cNvPicPr>
          <p:nvPr/>
        </p:nvPicPr>
        <p:blipFill rotWithShape="1">
          <a:blip r:embed="rId2"/>
          <a:srcRect l="2698" t="4015" r="53308" b="49549"/>
          <a:stretch/>
        </p:blipFill>
        <p:spPr>
          <a:xfrm>
            <a:off x="885886" y="1046252"/>
            <a:ext cx="2771698" cy="1828460"/>
          </a:xfrm>
          <a:prstGeom prst="rect">
            <a:avLst/>
          </a:prstGeom>
        </p:spPr>
      </p:pic>
      <p:sp>
        <p:nvSpPr>
          <p:cNvPr id="7" name="Footer Placeholder 6">
            <a:extLst>
              <a:ext uri="{FF2B5EF4-FFF2-40B4-BE49-F238E27FC236}">
                <a16:creationId xmlns:a16="http://schemas.microsoft.com/office/drawing/2014/main" id="{7B70C126-550B-9145-8021-D0638DA1D6A8}"/>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8288335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60355-467F-874C-A144-DEACA571EC1E}"/>
              </a:ext>
            </a:extLst>
          </p:cNvPr>
          <p:cNvSpPr>
            <a:spLocks noGrp="1"/>
          </p:cNvSpPr>
          <p:nvPr>
            <p:ph type="title"/>
          </p:nvPr>
        </p:nvSpPr>
        <p:spPr>
          <a:xfrm>
            <a:off x="1754149" y="211465"/>
            <a:ext cx="1101801" cy="215444"/>
          </a:xfrm>
        </p:spPr>
        <p:txBody>
          <a:bodyPr/>
          <a:lstStyle/>
          <a:p>
            <a:r>
              <a:rPr lang="en-US" dirty="0"/>
              <a:t>Plotting</a:t>
            </a:r>
          </a:p>
        </p:txBody>
      </p:sp>
      <p:sp>
        <p:nvSpPr>
          <p:cNvPr id="3" name="Content Placeholder 2">
            <a:extLst>
              <a:ext uri="{FF2B5EF4-FFF2-40B4-BE49-F238E27FC236}">
                <a16:creationId xmlns:a16="http://schemas.microsoft.com/office/drawing/2014/main" id="{7C588563-9E57-B640-9650-495A5F679095}"/>
              </a:ext>
            </a:extLst>
          </p:cNvPr>
          <p:cNvSpPr>
            <a:spLocks noGrp="1"/>
          </p:cNvSpPr>
          <p:nvPr>
            <p:ph idx="1"/>
          </p:nvPr>
        </p:nvSpPr>
        <p:spPr>
          <a:xfrm>
            <a:off x="367931" y="856397"/>
            <a:ext cx="3874236" cy="169277"/>
          </a:xfrm>
        </p:spPr>
        <p:txBody>
          <a:bodyPr/>
          <a:lstStyle/>
          <a:p>
            <a:endParaRPr lang="en-US"/>
          </a:p>
        </p:txBody>
      </p:sp>
      <p:pic>
        <p:nvPicPr>
          <p:cNvPr id="6" name="Picture 5">
            <a:extLst>
              <a:ext uri="{FF2B5EF4-FFF2-40B4-BE49-F238E27FC236}">
                <a16:creationId xmlns:a16="http://schemas.microsoft.com/office/drawing/2014/main" id="{F79DA477-10FA-CB40-BCF2-19E44844DD5B}"/>
              </a:ext>
            </a:extLst>
          </p:cNvPr>
          <p:cNvPicPr>
            <a:picLocks noChangeAspect="1"/>
          </p:cNvPicPr>
          <p:nvPr/>
        </p:nvPicPr>
        <p:blipFill rotWithShape="1">
          <a:blip r:embed="rId2"/>
          <a:srcRect l="9310" t="4375" r="35510" b="54595"/>
          <a:stretch/>
        </p:blipFill>
        <p:spPr>
          <a:xfrm>
            <a:off x="118855" y="1092885"/>
            <a:ext cx="4121055" cy="1915187"/>
          </a:xfrm>
          <a:prstGeom prst="rect">
            <a:avLst/>
          </a:prstGeom>
        </p:spPr>
      </p:pic>
      <p:sp>
        <p:nvSpPr>
          <p:cNvPr id="7" name="Footer Placeholder 6">
            <a:extLst>
              <a:ext uri="{FF2B5EF4-FFF2-40B4-BE49-F238E27FC236}">
                <a16:creationId xmlns:a16="http://schemas.microsoft.com/office/drawing/2014/main" id="{D728694C-87F7-BF4E-B677-4BB03370AB00}"/>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1990679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35BDA-3AB6-834A-91E5-F57433D81092}"/>
              </a:ext>
            </a:extLst>
          </p:cNvPr>
          <p:cNvSpPr>
            <a:spLocks noGrp="1"/>
          </p:cNvSpPr>
          <p:nvPr>
            <p:ph type="title"/>
          </p:nvPr>
        </p:nvSpPr>
        <p:spPr>
          <a:xfrm>
            <a:off x="118854" y="547236"/>
            <a:ext cx="4491246" cy="480819"/>
          </a:xfrm>
        </p:spPr>
        <p:txBody>
          <a:bodyPr>
            <a:normAutofit/>
          </a:bodyPr>
          <a:lstStyle/>
          <a:p>
            <a:r>
              <a:rPr lang="en-US" b="1" dirty="0"/>
              <a:t>Working with multiple figures</a:t>
            </a:r>
            <a:endParaRPr lang="en-US" dirty="0"/>
          </a:p>
        </p:txBody>
      </p:sp>
      <p:sp>
        <p:nvSpPr>
          <p:cNvPr id="3" name="Content Placeholder 2">
            <a:extLst>
              <a:ext uri="{FF2B5EF4-FFF2-40B4-BE49-F238E27FC236}">
                <a16:creationId xmlns:a16="http://schemas.microsoft.com/office/drawing/2014/main" id="{EF1B3EE5-96C2-3641-9075-321814294567}"/>
              </a:ext>
            </a:extLst>
          </p:cNvPr>
          <p:cNvSpPr>
            <a:spLocks noGrp="1"/>
          </p:cNvSpPr>
          <p:nvPr>
            <p:ph idx="1"/>
          </p:nvPr>
        </p:nvSpPr>
        <p:spPr>
          <a:xfrm>
            <a:off x="367931" y="856397"/>
            <a:ext cx="3874236" cy="169277"/>
          </a:xfrm>
        </p:spPr>
        <p:txBody>
          <a:bodyPr/>
          <a:lstStyle/>
          <a:p>
            <a:endParaRPr lang="en-US"/>
          </a:p>
        </p:txBody>
      </p:sp>
      <p:pic>
        <p:nvPicPr>
          <p:cNvPr id="7" name="Picture 6">
            <a:extLst>
              <a:ext uri="{FF2B5EF4-FFF2-40B4-BE49-F238E27FC236}">
                <a16:creationId xmlns:a16="http://schemas.microsoft.com/office/drawing/2014/main" id="{2C7DFDEB-ABE4-7B48-B7F6-D6389BE9E1F9}"/>
              </a:ext>
            </a:extLst>
          </p:cNvPr>
          <p:cNvPicPr>
            <a:picLocks noChangeAspect="1"/>
          </p:cNvPicPr>
          <p:nvPr/>
        </p:nvPicPr>
        <p:blipFill rotWithShape="1">
          <a:blip r:embed="rId2"/>
          <a:srcRect t="4375" r="32972" b="15676"/>
          <a:stretch/>
        </p:blipFill>
        <p:spPr>
          <a:xfrm>
            <a:off x="211816" y="887625"/>
            <a:ext cx="2900002" cy="2161913"/>
          </a:xfrm>
          <a:prstGeom prst="rect">
            <a:avLst/>
          </a:prstGeom>
        </p:spPr>
      </p:pic>
      <p:sp>
        <p:nvSpPr>
          <p:cNvPr id="6" name="Footer Placeholder 5">
            <a:extLst>
              <a:ext uri="{FF2B5EF4-FFF2-40B4-BE49-F238E27FC236}">
                <a16:creationId xmlns:a16="http://schemas.microsoft.com/office/drawing/2014/main" id="{31C3AD6E-67D6-C549-A6D2-A62B290E4B3E}"/>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2323190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EDB3-A375-0B4F-8576-DCA4B642F38B}"/>
              </a:ext>
            </a:extLst>
          </p:cNvPr>
          <p:cNvSpPr>
            <a:spLocks noGrp="1"/>
          </p:cNvSpPr>
          <p:nvPr>
            <p:ph type="title"/>
          </p:nvPr>
        </p:nvSpPr>
        <p:spPr>
          <a:xfrm>
            <a:off x="1754149" y="211465"/>
            <a:ext cx="1101801" cy="215444"/>
          </a:xfrm>
        </p:spPr>
        <p:txBody>
          <a:bodyPr/>
          <a:lstStyle/>
          <a:p>
            <a:r>
              <a:rPr lang="en-US" dirty="0" err="1"/>
              <a:t>BarChart</a:t>
            </a:r>
            <a:endParaRPr lang="en-US" dirty="0"/>
          </a:p>
        </p:txBody>
      </p:sp>
      <p:sp>
        <p:nvSpPr>
          <p:cNvPr id="3" name="Content Placeholder 2">
            <a:extLst>
              <a:ext uri="{FF2B5EF4-FFF2-40B4-BE49-F238E27FC236}">
                <a16:creationId xmlns:a16="http://schemas.microsoft.com/office/drawing/2014/main" id="{F86E2A3B-D87F-AD4A-8195-9BD95454E200}"/>
              </a:ext>
            </a:extLst>
          </p:cNvPr>
          <p:cNvSpPr>
            <a:spLocks noGrp="1"/>
          </p:cNvSpPr>
          <p:nvPr>
            <p:ph idx="1"/>
          </p:nvPr>
        </p:nvSpPr>
        <p:spPr>
          <a:xfrm>
            <a:off x="367931" y="856397"/>
            <a:ext cx="3874236" cy="169277"/>
          </a:xfrm>
        </p:spPr>
        <p:txBody>
          <a:bodyPr/>
          <a:lstStyle/>
          <a:p>
            <a:endParaRPr lang="en-US"/>
          </a:p>
        </p:txBody>
      </p:sp>
      <p:pic>
        <p:nvPicPr>
          <p:cNvPr id="6" name="Picture 5">
            <a:extLst>
              <a:ext uri="{FF2B5EF4-FFF2-40B4-BE49-F238E27FC236}">
                <a16:creationId xmlns:a16="http://schemas.microsoft.com/office/drawing/2014/main" id="{D5B36A4F-F375-9D42-BAFD-57D616E66CF9}"/>
              </a:ext>
            </a:extLst>
          </p:cNvPr>
          <p:cNvPicPr>
            <a:picLocks noChangeAspect="1"/>
          </p:cNvPicPr>
          <p:nvPr/>
        </p:nvPicPr>
        <p:blipFill rotWithShape="1">
          <a:blip r:embed="rId2"/>
          <a:srcRect l="6157" t="4375" r="24024" b="56757"/>
          <a:stretch/>
        </p:blipFill>
        <p:spPr>
          <a:xfrm>
            <a:off x="89844" y="1287700"/>
            <a:ext cx="4308192" cy="1498964"/>
          </a:xfrm>
          <a:prstGeom prst="rect">
            <a:avLst/>
          </a:prstGeom>
        </p:spPr>
      </p:pic>
      <p:sp>
        <p:nvSpPr>
          <p:cNvPr id="7" name="Footer Placeholder 6">
            <a:extLst>
              <a:ext uri="{FF2B5EF4-FFF2-40B4-BE49-F238E27FC236}">
                <a16:creationId xmlns:a16="http://schemas.microsoft.com/office/drawing/2014/main" id="{906FE455-24C1-6142-BAC8-6C64B752E39B}"/>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631055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A554-CFBF-D147-0295-DB82EA65E16F}"/>
              </a:ext>
            </a:extLst>
          </p:cNvPr>
          <p:cNvSpPr>
            <a:spLocks noGrp="1"/>
          </p:cNvSpPr>
          <p:nvPr>
            <p:ph type="title"/>
          </p:nvPr>
        </p:nvSpPr>
        <p:spPr>
          <a:xfrm>
            <a:off x="1009651" y="211465"/>
            <a:ext cx="1846300" cy="430887"/>
          </a:xfrm>
        </p:spPr>
        <p:txBody>
          <a:bodyPr/>
          <a:lstStyle/>
          <a:p>
            <a:pPr rtl="0"/>
            <a:r>
              <a:rPr lang="en-US" sz="1400" b="1" i="0" u="none" strike="noStrike" dirty="0">
                <a:solidFill>
                  <a:srgbClr val="00B050"/>
                </a:solidFill>
                <a:effectLst/>
                <a:latin typeface="Open Sans" panose="020B0606030504020204" pitchFamily="34" charset="0"/>
              </a:rPr>
              <a:t>Qualitative Data:</a:t>
            </a:r>
            <a:r>
              <a:rPr lang="en-US" sz="1400" b="0" i="0" u="none" strike="noStrike" dirty="0">
                <a:solidFill>
                  <a:srgbClr val="00B050"/>
                </a:solidFill>
                <a:effectLst/>
                <a:latin typeface="Open Sans" panose="020B0606030504020204" pitchFamily="34" charset="0"/>
              </a:rPr>
              <a:t> </a:t>
            </a:r>
            <a:endParaRPr lang="en-JO" dirty="0">
              <a:solidFill>
                <a:srgbClr val="00B050"/>
              </a:solidFill>
            </a:endParaRPr>
          </a:p>
        </p:txBody>
      </p:sp>
      <p:sp>
        <p:nvSpPr>
          <p:cNvPr id="3" name="Text Placeholder 2">
            <a:extLst>
              <a:ext uri="{FF2B5EF4-FFF2-40B4-BE49-F238E27FC236}">
                <a16:creationId xmlns:a16="http://schemas.microsoft.com/office/drawing/2014/main" id="{48C0BAF7-9A47-62E9-B1D6-4BF9A2632F7F}"/>
              </a:ext>
            </a:extLst>
          </p:cNvPr>
          <p:cNvSpPr>
            <a:spLocks noGrp="1"/>
          </p:cNvSpPr>
          <p:nvPr>
            <p:ph type="body" idx="1"/>
          </p:nvPr>
        </p:nvSpPr>
        <p:spPr>
          <a:xfrm>
            <a:off x="247650" y="856397"/>
            <a:ext cx="4190999" cy="2246769"/>
          </a:xfrm>
        </p:spPr>
        <p:txBody>
          <a:bodyPr/>
          <a:lstStyle/>
          <a:p>
            <a:pPr algn="just"/>
            <a:r>
              <a:rPr lang="en-US" sz="900" i="1" dirty="0">
                <a:highlight>
                  <a:srgbClr val="FFFFFF"/>
                </a:highlight>
                <a:latin typeface="Open Sans" panose="020B0606030504020204" pitchFamily="34" charset="0"/>
              </a:rPr>
              <a:t>Qualitative data are generally described by words or letters. They are not as widely used as quantitative data because many numerical techniques do not apply to the  qualitative data. For example, it does not make sense to find an average hair color or blood type.</a:t>
            </a:r>
            <a:endParaRPr lang="ar-SA" sz="900" i="1" dirty="0">
              <a:highlight>
                <a:srgbClr val="FFFFFF"/>
              </a:highlight>
              <a:latin typeface="Open Sans" panose="020B0606030504020204" pitchFamily="34" charset="0"/>
            </a:endParaRPr>
          </a:p>
          <a:p>
            <a:pPr algn="just"/>
            <a:endParaRPr lang="en-US" sz="900" dirty="0"/>
          </a:p>
          <a:p>
            <a:pPr algn="just"/>
            <a:r>
              <a:rPr lang="en-US" sz="900" b="0" i="1" u="none" strike="noStrike" dirty="0">
                <a:effectLst/>
                <a:highlight>
                  <a:srgbClr val="FFFFFF"/>
                </a:highlight>
                <a:latin typeface="Open Sans" panose="020B0606030504020204" pitchFamily="34" charset="0"/>
              </a:rPr>
              <a:t>Qualitative data deals with characteristics and descriptors that can’t be easily measured, but can be observed subjectively. Qualitative data is further divided into two types of data:</a:t>
            </a:r>
          </a:p>
          <a:p>
            <a:pPr algn="just"/>
            <a:endParaRPr lang="en-US" sz="900" b="0" i="0" u="none" strike="noStrike" dirty="0">
              <a:effectLst/>
              <a:highlight>
                <a:srgbClr val="FFFFFF"/>
              </a:highlight>
              <a:latin typeface="Open Sans" panose="020B0606030504020204" pitchFamily="34" charset="0"/>
            </a:endParaRPr>
          </a:p>
          <a:p>
            <a:pPr lvl="1" algn="just">
              <a:buFont typeface="Arial" panose="020B0604020202020204" pitchFamily="34" charset="0"/>
              <a:buChar char="•"/>
            </a:pPr>
            <a:r>
              <a:rPr lang="en-US" sz="900" b="0" i="1" u="none" strike="noStrike" dirty="0">
                <a:solidFill>
                  <a:schemeClr val="tx1"/>
                </a:solidFill>
                <a:effectLst/>
                <a:highlight>
                  <a:srgbClr val="FFFFFF"/>
                </a:highlight>
                <a:latin typeface="Open Sans" panose="020B0606030504020204" pitchFamily="34" charset="0"/>
              </a:rPr>
              <a:t>Nominal Data:</a:t>
            </a:r>
            <a:r>
              <a:rPr lang="en-US" sz="900" b="0" i="0" u="none" strike="noStrike" dirty="0">
                <a:solidFill>
                  <a:schemeClr val="tx1"/>
                </a:solidFill>
                <a:effectLst/>
                <a:highlight>
                  <a:srgbClr val="FFFFFF"/>
                </a:highlight>
                <a:latin typeface="Open Sans" panose="020B0606030504020204" pitchFamily="34" charset="0"/>
              </a:rPr>
              <a:t> Data with no inherent order or ranking such as gender or race.</a:t>
            </a:r>
          </a:p>
          <a:p>
            <a:pPr algn="just">
              <a:buFont typeface="Arial" panose="020B0604020202020204" pitchFamily="34" charset="0"/>
              <a:buChar char="•"/>
            </a:pPr>
            <a:endParaRPr lang="en-US" sz="900" dirty="0">
              <a:highlight>
                <a:srgbClr val="FFFFFF"/>
              </a:highlight>
              <a:latin typeface="Open Sans" panose="020B0606030504020204" pitchFamily="34" charset="0"/>
            </a:endParaRPr>
          </a:p>
          <a:p>
            <a:pPr lvl="1" algn="just">
              <a:buFont typeface="Arial" panose="020B0604020202020204" pitchFamily="34" charset="0"/>
              <a:buChar char="•"/>
            </a:pPr>
            <a:r>
              <a:rPr lang="en-US" sz="900" b="0" i="1" u="none" strike="noStrike" dirty="0">
                <a:solidFill>
                  <a:schemeClr val="tx1"/>
                </a:solidFill>
                <a:effectLst/>
                <a:highlight>
                  <a:srgbClr val="FFFFFF"/>
                </a:highlight>
                <a:latin typeface="Open Sans" panose="020B0606030504020204" pitchFamily="34" charset="0"/>
              </a:rPr>
              <a:t>Ordinal Data:</a:t>
            </a:r>
            <a:r>
              <a:rPr lang="en-US" sz="900" b="0" i="0" u="none" strike="noStrike" dirty="0">
                <a:solidFill>
                  <a:schemeClr val="tx1"/>
                </a:solidFill>
                <a:effectLst/>
                <a:highlight>
                  <a:srgbClr val="FFFFFF"/>
                </a:highlight>
                <a:latin typeface="Open Sans" panose="020B0606030504020204" pitchFamily="34" charset="0"/>
              </a:rPr>
              <a:t> Data with an ordered series of information is called ordinal data.</a:t>
            </a:r>
          </a:p>
          <a:p>
            <a:pPr algn="just">
              <a:buFont typeface="Arial" panose="020B0604020202020204" pitchFamily="34" charset="0"/>
              <a:buChar char="•"/>
            </a:pPr>
            <a:endParaRPr lang="en-US" sz="1000" b="0" i="0" u="none" strike="noStrike" dirty="0">
              <a:solidFill>
                <a:srgbClr val="4A4A4A"/>
              </a:solidFill>
              <a:effectLst/>
              <a:highlight>
                <a:srgbClr val="FFFFFF"/>
              </a:highlight>
              <a:latin typeface="Open Sans" panose="020B0606030504020204" pitchFamily="34" charset="0"/>
            </a:endParaRPr>
          </a:p>
          <a:p>
            <a:pPr marL="0" algn="l" rtl="0"/>
            <a:endParaRPr lang="en-JO" sz="1000" dirty="0"/>
          </a:p>
        </p:txBody>
      </p:sp>
      <p:sp>
        <p:nvSpPr>
          <p:cNvPr id="4" name="Footer Placeholder 3">
            <a:extLst>
              <a:ext uri="{FF2B5EF4-FFF2-40B4-BE49-F238E27FC236}">
                <a16:creationId xmlns:a16="http://schemas.microsoft.com/office/drawing/2014/main" id="{2AEFC2BA-CCF3-B95E-A3B0-A7CD61867197}"/>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21153740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24D14-5A5E-D74F-BF54-04DCC778F394}"/>
              </a:ext>
            </a:extLst>
          </p:cNvPr>
          <p:cNvSpPr>
            <a:spLocks noGrp="1"/>
          </p:cNvSpPr>
          <p:nvPr>
            <p:ph type="title"/>
          </p:nvPr>
        </p:nvSpPr>
        <p:spPr>
          <a:xfrm>
            <a:off x="1754149" y="211465"/>
            <a:ext cx="1101801" cy="430887"/>
          </a:xfrm>
        </p:spPr>
        <p:txBody>
          <a:bodyPr/>
          <a:lstStyle/>
          <a:p>
            <a:r>
              <a:rPr lang="en-US" dirty="0" err="1"/>
              <a:t>Barchart</a:t>
            </a:r>
            <a:r>
              <a:rPr lang="en-US" dirty="0"/>
              <a:t> horizontally </a:t>
            </a:r>
          </a:p>
        </p:txBody>
      </p:sp>
      <p:sp>
        <p:nvSpPr>
          <p:cNvPr id="3" name="Content Placeholder 2">
            <a:extLst>
              <a:ext uri="{FF2B5EF4-FFF2-40B4-BE49-F238E27FC236}">
                <a16:creationId xmlns:a16="http://schemas.microsoft.com/office/drawing/2014/main" id="{65A941A0-9B1C-684E-AC56-08FCF7EA8B9B}"/>
              </a:ext>
            </a:extLst>
          </p:cNvPr>
          <p:cNvSpPr>
            <a:spLocks noGrp="1"/>
          </p:cNvSpPr>
          <p:nvPr>
            <p:ph idx="1"/>
          </p:nvPr>
        </p:nvSpPr>
        <p:spPr>
          <a:xfrm>
            <a:off x="367931" y="856397"/>
            <a:ext cx="3874236" cy="169277"/>
          </a:xfrm>
        </p:spPr>
        <p:txBody>
          <a:bodyPr/>
          <a:lstStyle/>
          <a:p>
            <a:endParaRPr lang="en-US"/>
          </a:p>
        </p:txBody>
      </p:sp>
      <p:pic>
        <p:nvPicPr>
          <p:cNvPr id="6" name="Picture 5">
            <a:extLst>
              <a:ext uri="{FF2B5EF4-FFF2-40B4-BE49-F238E27FC236}">
                <a16:creationId xmlns:a16="http://schemas.microsoft.com/office/drawing/2014/main" id="{D7FA5A1C-8821-3944-A842-94AC9F7C3597}"/>
              </a:ext>
            </a:extLst>
          </p:cNvPr>
          <p:cNvPicPr>
            <a:picLocks noChangeAspect="1"/>
          </p:cNvPicPr>
          <p:nvPr/>
        </p:nvPicPr>
        <p:blipFill rotWithShape="1">
          <a:blip r:embed="rId2"/>
          <a:srcRect l="7282" t="4375" r="21546" b="41262"/>
          <a:stretch/>
        </p:blipFill>
        <p:spPr>
          <a:xfrm>
            <a:off x="118854" y="1028055"/>
            <a:ext cx="3723533" cy="1777626"/>
          </a:xfrm>
          <a:prstGeom prst="rect">
            <a:avLst/>
          </a:prstGeom>
        </p:spPr>
      </p:pic>
      <p:sp>
        <p:nvSpPr>
          <p:cNvPr id="7" name="Footer Placeholder 6">
            <a:extLst>
              <a:ext uri="{FF2B5EF4-FFF2-40B4-BE49-F238E27FC236}">
                <a16:creationId xmlns:a16="http://schemas.microsoft.com/office/drawing/2014/main" id="{174F5A6A-0115-7843-998F-DF2764346C26}"/>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5062251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F267F-7897-3F45-BA03-DF13DE4FE738}"/>
              </a:ext>
            </a:extLst>
          </p:cNvPr>
          <p:cNvSpPr>
            <a:spLocks noGrp="1"/>
          </p:cNvSpPr>
          <p:nvPr>
            <p:ph type="title"/>
          </p:nvPr>
        </p:nvSpPr>
        <p:spPr>
          <a:xfrm>
            <a:off x="1754149" y="211465"/>
            <a:ext cx="1101801" cy="215444"/>
          </a:xfrm>
        </p:spPr>
        <p:txBody>
          <a:bodyPr/>
          <a:lstStyle/>
          <a:p>
            <a:endParaRPr lang="en-US"/>
          </a:p>
        </p:txBody>
      </p:sp>
      <p:sp>
        <p:nvSpPr>
          <p:cNvPr id="3" name="Content Placeholder 2">
            <a:extLst>
              <a:ext uri="{FF2B5EF4-FFF2-40B4-BE49-F238E27FC236}">
                <a16:creationId xmlns:a16="http://schemas.microsoft.com/office/drawing/2014/main" id="{2BC64F8C-3FFF-DD48-B5BE-7F0E8EAFF808}"/>
              </a:ext>
            </a:extLst>
          </p:cNvPr>
          <p:cNvSpPr>
            <a:spLocks noGrp="1"/>
          </p:cNvSpPr>
          <p:nvPr>
            <p:ph idx="1"/>
          </p:nvPr>
        </p:nvSpPr>
        <p:spPr>
          <a:xfrm>
            <a:off x="367931" y="856397"/>
            <a:ext cx="3874236" cy="169277"/>
          </a:xfrm>
        </p:spPr>
        <p:txBody>
          <a:bodyPr/>
          <a:lstStyle/>
          <a:p>
            <a:endParaRPr lang="en-US"/>
          </a:p>
        </p:txBody>
      </p:sp>
      <p:pic>
        <p:nvPicPr>
          <p:cNvPr id="6" name="Picture 5">
            <a:extLst>
              <a:ext uri="{FF2B5EF4-FFF2-40B4-BE49-F238E27FC236}">
                <a16:creationId xmlns:a16="http://schemas.microsoft.com/office/drawing/2014/main" id="{65CE9B65-0CB9-CC4A-AC9F-1E3255EC8B7B}"/>
              </a:ext>
            </a:extLst>
          </p:cNvPr>
          <p:cNvPicPr>
            <a:picLocks noChangeAspect="1"/>
          </p:cNvPicPr>
          <p:nvPr/>
        </p:nvPicPr>
        <p:blipFill rotWithShape="1">
          <a:blip r:embed="rId2"/>
          <a:srcRect l="2326" t="4375" r="25376" b="38018"/>
          <a:stretch/>
        </p:blipFill>
        <p:spPr>
          <a:xfrm>
            <a:off x="118854" y="1028055"/>
            <a:ext cx="3992857" cy="1988459"/>
          </a:xfrm>
          <a:prstGeom prst="rect">
            <a:avLst/>
          </a:prstGeom>
        </p:spPr>
      </p:pic>
      <p:sp>
        <p:nvSpPr>
          <p:cNvPr id="7" name="Footer Placeholder 6">
            <a:extLst>
              <a:ext uri="{FF2B5EF4-FFF2-40B4-BE49-F238E27FC236}">
                <a16:creationId xmlns:a16="http://schemas.microsoft.com/office/drawing/2014/main" id="{7AE6A67B-E190-6547-A618-3B4B18CE626A}"/>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34820306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D7B6A-EA7E-5C4D-92FF-F1A6A5B1C2AC}"/>
              </a:ext>
            </a:extLst>
          </p:cNvPr>
          <p:cNvSpPr>
            <a:spLocks noGrp="1"/>
          </p:cNvSpPr>
          <p:nvPr>
            <p:ph type="title"/>
          </p:nvPr>
        </p:nvSpPr>
        <p:spPr>
          <a:xfrm>
            <a:off x="1754149" y="211465"/>
            <a:ext cx="1101801" cy="215444"/>
          </a:xfrm>
        </p:spPr>
        <p:txBody>
          <a:bodyPr/>
          <a:lstStyle/>
          <a:p>
            <a:r>
              <a:rPr lang="en-US" dirty="0"/>
              <a:t>Save the figure</a:t>
            </a:r>
          </a:p>
        </p:txBody>
      </p:sp>
      <p:pic>
        <p:nvPicPr>
          <p:cNvPr id="6" name="Content Placeholder 5">
            <a:extLst>
              <a:ext uri="{FF2B5EF4-FFF2-40B4-BE49-F238E27FC236}">
                <a16:creationId xmlns:a16="http://schemas.microsoft.com/office/drawing/2014/main" id="{7738115D-5C15-4C44-A0A7-B73CC13EFD4C}"/>
              </a:ext>
            </a:extLst>
          </p:cNvPr>
          <p:cNvPicPr>
            <a:picLocks noGrp="1" noChangeAspect="1"/>
          </p:cNvPicPr>
          <p:nvPr>
            <p:ph idx="1"/>
          </p:nvPr>
        </p:nvPicPr>
        <p:blipFill rotWithShape="1">
          <a:blip r:embed="rId2"/>
          <a:srcRect l="21019" t="4725" r="32598" b="65702"/>
          <a:stretch/>
        </p:blipFill>
        <p:spPr>
          <a:xfrm>
            <a:off x="118854" y="922488"/>
            <a:ext cx="4099555" cy="1633657"/>
          </a:xfrm>
          <a:prstGeom prst="rect">
            <a:avLst/>
          </a:prstGeom>
        </p:spPr>
      </p:pic>
      <p:sp>
        <p:nvSpPr>
          <p:cNvPr id="7" name="Rectangle 6">
            <a:extLst>
              <a:ext uri="{FF2B5EF4-FFF2-40B4-BE49-F238E27FC236}">
                <a16:creationId xmlns:a16="http://schemas.microsoft.com/office/drawing/2014/main" id="{F2025A43-B689-1948-B249-4757607A12F5}"/>
              </a:ext>
            </a:extLst>
          </p:cNvPr>
          <p:cNvSpPr/>
          <p:nvPr/>
        </p:nvSpPr>
        <p:spPr>
          <a:xfrm>
            <a:off x="193512" y="2666027"/>
            <a:ext cx="1423138" cy="231923"/>
          </a:xfrm>
          <a:prstGeom prst="rect">
            <a:avLst/>
          </a:prstGeom>
        </p:spPr>
        <p:txBody>
          <a:bodyPr wrap="square">
            <a:spAutoFit/>
          </a:bodyPr>
          <a:lstStyle/>
          <a:p>
            <a:r>
              <a:rPr lang="en-US" sz="907" dirty="0" err="1"/>
              <a:t>fig.</a:t>
            </a:r>
            <a:r>
              <a:rPr lang="en-US" sz="907" dirty="0" err="1">
                <a:solidFill>
                  <a:srgbClr val="000000"/>
                </a:solidFill>
              </a:rPr>
              <a:t>savefig</a:t>
            </a:r>
            <a:r>
              <a:rPr lang="en-US" sz="907" dirty="0">
                <a:solidFill>
                  <a:srgbClr val="000000"/>
                </a:solidFill>
              </a:rPr>
              <a:t>(</a:t>
            </a:r>
            <a:r>
              <a:rPr lang="en-US" sz="907" dirty="0">
                <a:solidFill>
                  <a:srgbClr val="00008B"/>
                </a:solidFill>
              </a:rPr>
              <a:t>'</a:t>
            </a:r>
            <a:r>
              <a:rPr lang="en-US" sz="907" dirty="0" err="1">
                <a:solidFill>
                  <a:srgbClr val="00008B"/>
                </a:solidFill>
              </a:rPr>
              <a:t>plot.pdf</a:t>
            </a:r>
            <a:r>
              <a:rPr lang="en-US" sz="907" dirty="0">
                <a:solidFill>
                  <a:srgbClr val="00008B"/>
                </a:solidFill>
              </a:rPr>
              <a:t>'</a:t>
            </a:r>
            <a:r>
              <a:rPr lang="en-US" sz="907" dirty="0">
                <a:solidFill>
                  <a:srgbClr val="000000"/>
                </a:solidFill>
              </a:rPr>
              <a:t>)</a:t>
            </a:r>
            <a:endParaRPr lang="en-US" sz="907" dirty="0"/>
          </a:p>
        </p:txBody>
      </p:sp>
      <p:sp>
        <p:nvSpPr>
          <p:cNvPr id="8" name="Rectangle 7">
            <a:extLst>
              <a:ext uri="{FF2B5EF4-FFF2-40B4-BE49-F238E27FC236}">
                <a16:creationId xmlns:a16="http://schemas.microsoft.com/office/drawing/2014/main" id="{A74512B3-FFD4-F74F-83EE-553BEF510E93}"/>
              </a:ext>
            </a:extLst>
          </p:cNvPr>
          <p:cNvSpPr/>
          <p:nvPr/>
        </p:nvSpPr>
        <p:spPr>
          <a:xfrm>
            <a:off x="193512" y="2844683"/>
            <a:ext cx="933269" cy="231923"/>
          </a:xfrm>
          <a:prstGeom prst="rect">
            <a:avLst/>
          </a:prstGeom>
        </p:spPr>
        <p:txBody>
          <a:bodyPr wrap="none">
            <a:spAutoFit/>
          </a:bodyPr>
          <a:lstStyle/>
          <a:p>
            <a:r>
              <a:rPr lang="en-US" sz="907" dirty="0"/>
              <a:t>display </a:t>
            </a:r>
            <a:r>
              <a:rPr lang="en-US" sz="907" dirty="0" err="1"/>
              <a:t>plot.</a:t>
            </a:r>
            <a:r>
              <a:rPr lang="en-US" sz="907" dirty="0" err="1">
                <a:solidFill>
                  <a:srgbClr val="000000"/>
                </a:solidFill>
              </a:rPr>
              <a:t>png</a:t>
            </a:r>
            <a:endParaRPr lang="en-US" sz="907" dirty="0"/>
          </a:p>
        </p:txBody>
      </p:sp>
      <p:sp>
        <p:nvSpPr>
          <p:cNvPr id="3" name="Footer Placeholder 2">
            <a:extLst>
              <a:ext uri="{FF2B5EF4-FFF2-40B4-BE49-F238E27FC236}">
                <a16:creationId xmlns:a16="http://schemas.microsoft.com/office/drawing/2014/main" id="{01CBC5A6-CC83-0A4E-AECE-3BE19C20B576}"/>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35479008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CDDE-109F-EA4A-A7F0-D63AD4F25FD8}"/>
              </a:ext>
            </a:extLst>
          </p:cNvPr>
          <p:cNvSpPr>
            <a:spLocks noGrp="1"/>
          </p:cNvSpPr>
          <p:nvPr>
            <p:ph type="title"/>
          </p:nvPr>
        </p:nvSpPr>
        <p:spPr>
          <a:xfrm>
            <a:off x="1754149" y="211465"/>
            <a:ext cx="1101801" cy="215444"/>
          </a:xfrm>
        </p:spPr>
        <p:txBody>
          <a:bodyPr/>
          <a:lstStyle/>
          <a:p>
            <a:r>
              <a:rPr lang="en-US" dirty="0"/>
              <a:t>Pie chart</a:t>
            </a:r>
          </a:p>
        </p:txBody>
      </p:sp>
      <p:sp>
        <p:nvSpPr>
          <p:cNvPr id="3" name="Content Placeholder 2">
            <a:extLst>
              <a:ext uri="{FF2B5EF4-FFF2-40B4-BE49-F238E27FC236}">
                <a16:creationId xmlns:a16="http://schemas.microsoft.com/office/drawing/2014/main" id="{E9021F54-9B87-A040-AB2A-57BED34441C4}"/>
              </a:ext>
            </a:extLst>
          </p:cNvPr>
          <p:cNvSpPr>
            <a:spLocks noGrp="1"/>
          </p:cNvSpPr>
          <p:nvPr>
            <p:ph idx="1"/>
          </p:nvPr>
        </p:nvSpPr>
        <p:spPr>
          <a:xfrm>
            <a:off x="367931" y="856397"/>
            <a:ext cx="3874236" cy="169277"/>
          </a:xfrm>
        </p:spPr>
        <p:txBody>
          <a:bodyPr/>
          <a:lstStyle/>
          <a:p>
            <a:endParaRPr lang="en-US"/>
          </a:p>
        </p:txBody>
      </p:sp>
      <p:pic>
        <p:nvPicPr>
          <p:cNvPr id="6" name="Picture 5">
            <a:extLst>
              <a:ext uri="{FF2B5EF4-FFF2-40B4-BE49-F238E27FC236}">
                <a16:creationId xmlns:a16="http://schemas.microsoft.com/office/drawing/2014/main" id="{32537BDA-5271-5B4D-8BA7-0185CD8C9FAD}"/>
              </a:ext>
            </a:extLst>
          </p:cNvPr>
          <p:cNvPicPr>
            <a:picLocks noChangeAspect="1"/>
          </p:cNvPicPr>
          <p:nvPr/>
        </p:nvPicPr>
        <p:blipFill rotWithShape="1">
          <a:blip r:embed="rId2"/>
          <a:srcRect l="7957" t="4375" r="19970" b="50270"/>
          <a:stretch/>
        </p:blipFill>
        <p:spPr>
          <a:xfrm>
            <a:off x="118854" y="1066089"/>
            <a:ext cx="4326249" cy="1701559"/>
          </a:xfrm>
          <a:prstGeom prst="rect">
            <a:avLst/>
          </a:prstGeom>
        </p:spPr>
      </p:pic>
      <p:sp>
        <p:nvSpPr>
          <p:cNvPr id="7" name="Footer Placeholder 6">
            <a:extLst>
              <a:ext uri="{FF2B5EF4-FFF2-40B4-BE49-F238E27FC236}">
                <a16:creationId xmlns:a16="http://schemas.microsoft.com/office/drawing/2014/main" id="{A10E198F-1340-CA4B-943B-04B824792955}"/>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1585924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EEBB1-8110-2B43-ABB7-B2E76F11FBE2}"/>
              </a:ext>
            </a:extLst>
          </p:cNvPr>
          <p:cNvSpPr>
            <a:spLocks noGrp="1"/>
          </p:cNvSpPr>
          <p:nvPr>
            <p:ph type="title"/>
          </p:nvPr>
        </p:nvSpPr>
        <p:spPr>
          <a:xfrm>
            <a:off x="1754149" y="211465"/>
            <a:ext cx="1101801" cy="215444"/>
          </a:xfrm>
        </p:spPr>
        <p:txBody>
          <a:bodyPr/>
          <a:lstStyle/>
          <a:p>
            <a:r>
              <a:rPr lang="en-US" dirty="0"/>
              <a:t>coding!!</a:t>
            </a:r>
          </a:p>
        </p:txBody>
      </p:sp>
      <p:pic>
        <p:nvPicPr>
          <p:cNvPr id="6" name="Content Placeholder 5">
            <a:extLst>
              <a:ext uri="{FF2B5EF4-FFF2-40B4-BE49-F238E27FC236}">
                <a16:creationId xmlns:a16="http://schemas.microsoft.com/office/drawing/2014/main" id="{92C59FAE-CC32-4144-9B3B-413BAB56B595}"/>
              </a:ext>
            </a:extLst>
          </p:cNvPr>
          <p:cNvPicPr>
            <a:picLocks noGrp="1" noChangeAspect="1"/>
          </p:cNvPicPr>
          <p:nvPr>
            <p:ph idx="1"/>
          </p:nvPr>
        </p:nvPicPr>
        <p:blipFill rotWithShape="1">
          <a:blip r:embed="rId2"/>
          <a:srcRect l="28546" t="13687" r="32743" b="28824"/>
          <a:stretch/>
        </p:blipFill>
        <p:spPr>
          <a:xfrm>
            <a:off x="1841291" y="633204"/>
            <a:ext cx="2340513" cy="2172477"/>
          </a:xfrm>
          <a:prstGeom prst="rect">
            <a:avLst/>
          </a:prstGeom>
        </p:spPr>
      </p:pic>
      <p:sp>
        <p:nvSpPr>
          <p:cNvPr id="3" name="Footer Placeholder 2">
            <a:extLst>
              <a:ext uri="{FF2B5EF4-FFF2-40B4-BE49-F238E27FC236}">
                <a16:creationId xmlns:a16="http://schemas.microsoft.com/office/drawing/2014/main" id="{90EC3CDB-163A-8242-BC75-500A02AE129D}"/>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
        <p:nvSpPr>
          <p:cNvPr id="7" name="TextBox 6">
            <a:extLst>
              <a:ext uri="{FF2B5EF4-FFF2-40B4-BE49-F238E27FC236}">
                <a16:creationId xmlns:a16="http://schemas.microsoft.com/office/drawing/2014/main" id="{4BA63C63-F064-104E-908E-C885999FF57F}"/>
              </a:ext>
            </a:extLst>
          </p:cNvPr>
          <p:cNvSpPr txBox="1"/>
          <p:nvPr/>
        </p:nvSpPr>
        <p:spPr>
          <a:xfrm>
            <a:off x="83157" y="1155936"/>
            <a:ext cx="1471745" cy="1454372"/>
          </a:xfrm>
          <a:prstGeom prst="rect">
            <a:avLst/>
          </a:prstGeom>
          <a:noFill/>
        </p:spPr>
        <p:txBody>
          <a:bodyPr wrap="square" rtlCol="0">
            <a:spAutoFit/>
          </a:bodyPr>
          <a:lstStyle/>
          <a:p>
            <a:endParaRPr lang="en-US" sz="681" dirty="0"/>
          </a:p>
          <a:p>
            <a:r>
              <a:rPr lang="en-US" sz="681" dirty="0">
                <a:solidFill>
                  <a:srgbClr val="FF0000"/>
                </a:solidFill>
              </a:rPr>
              <a:t>Try the code at home</a:t>
            </a:r>
          </a:p>
          <a:p>
            <a:endParaRPr lang="en-US" sz="681" dirty="0"/>
          </a:p>
          <a:p>
            <a:endParaRPr lang="en-US" sz="681" dirty="0"/>
          </a:p>
          <a:p>
            <a:r>
              <a:rPr lang="en-US" sz="681" dirty="0"/>
              <a:t>import </a:t>
            </a:r>
            <a:r>
              <a:rPr lang="en-US" sz="681" dirty="0" err="1"/>
              <a:t>numpy</a:t>
            </a:r>
            <a:r>
              <a:rPr lang="en-US" sz="681" dirty="0"/>
              <a:t> as np</a:t>
            </a:r>
          </a:p>
          <a:p>
            <a:r>
              <a:rPr lang="en-US" sz="681" dirty="0"/>
              <a:t>import </a:t>
            </a:r>
            <a:r>
              <a:rPr lang="en-US" sz="681" dirty="0" err="1"/>
              <a:t>matplotlib.pyplot</a:t>
            </a:r>
            <a:r>
              <a:rPr lang="en-US" sz="681" dirty="0"/>
              <a:t> as </a:t>
            </a:r>
            <a:r>
              <a:rPr lang="en-US" sz="681" dirty="0" err="1"/>
              <a:t>plt</a:t>
            </a:r>
            <a:endParaRPr lang="en-US" sz="681" dirty="0"/>
          </a:p>
          <a:p>
            <a:r>
              <a:rPr lang="en-US" sz="681" dirty="0"/>
              <a:t>N=50</a:t>
            </a:r>
          </a:p>
          <a:p>
            <a:r>
              <a:rPr lang="en-US" sz="681" dirty="0"/>
              <a:t>X= </a:t>
            </a:r>
            <a:r>
              <a:rPr lang="en-US" sz="681" dirty="0" err="1"/>
              <a:t>np.random.rand</a:t>
            </a:r>
            <a:r>
              <a:rPr lang="en-US" sz="681" dirty="0"/>
              <a:t>(N)</a:t>
            </a:r>
          </a:p>
          <a:p>
            <a:r>
              <a:rPr lang="en-US" sz="681" dirty="0"/>
              <a:t>y= </a:t>
            </a:r>
            <a:r>
              <a:rPr lang="en-US" sz="681" dirty="0" err="1"/>
              <a:t>np.random.rand</a:t>
            </a:r>
            <a:r>
              <a:rPr lang="en-US" sz="681" dirty="0"/>
              <a:t>(N)</a:t>
            </a:r>
          </a:p>
          <a:p>
            <a:r>
              <a:rPr lang="en-US" sz="681" dirty="0"/>
              <a:t>colors= </a:t>
            </a:r>
            <a:r>
              <a:rPr lang="en-US" sz="681" dirty="0" err="1"/>
              <a:t>np.random.rand</a:t>
            </a:r>
            <a:r>
              <a:rPr lang="en-US" sz="681" dirty="0"/>
              <a:t>(N)</a:t>
            </a:r>
          </a:p>
          <a:p>
            <a:endParaRPr lang="en-US" sz="681" dirty="0"/>
          </a:p>
          <a:p>
            <a:r>
              <a:rPr lang="en-US" sz="681" dirty="0" err="1"/>
              <a:t>plt.scatter</a:t>
            </a:r>
            <a:r>
              <a:rPr lang="en-US" sz="681" dirty="0"/>
              <a:t>(X, y, c=colors)</a:t>
            </a:r>
          </a:p>
          <a:p>
            <a:r>
              <a:rPr lang="en-US" sz="681" dirty="0" err="1"/>
              <a:t>plt.show</a:t>
            </a:r>
            <a:r>
              <a:rPr lang="en-US" sz="681" dirty="0"/>
              <a:t>()</a:t>
            </a:r>
          </a:p>
        </p:txBody>
      </p:sp>
    </p:spTree>
    <p:extLst>
      <p:ext uri="{BB962C8B-B14F-4D97-AF65-F5344CB8AC3E}">
        <p14:creationId xmlns:p14="http://schemas.microsoft.com/office/powerpoint/2010/main" val="36383015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0B603-4B6D-4644-86FA-3A07ED6F22EF}"/>
              </a:ext>
            </a:extLst>
          </p:cNvPr>
          <p:cNvSpPr>
            <a:spLocks noGrp="1"/>
          </p:cNvSpPr>
          <p:nvPr>
            <p:ph type="title"/>
          </p:nvPr>
        </p:nvSpPr>
        <p:spPr>
          <a:xfrm>
            <a:off x="1754149" y="211465"/>
            <a:ext cx="1101801" cy="215444"/>
          </a:xfrm>
        </p:spPr>
        <p:txBody>
          <a:bodyPr/>
          <a:lstStyle/>
          <a:p>
            <a:r>
              <a:rPr lang="en-US" dirty="0" err="1"/>
              <a:t>Scikit</a:t>
            </a:r>
            <a:r>
              <a:rPr lang="en-US" dirty="0"/>
              <a:t>-learn</a:t>
            </a:r>
          </a:p>
        </p:txBody>
      </p:sp>
      <p:sp>
        <p:nvSpPr>
          <p:cNvPr id="3" name="Content Placeholder 2">
            <a:extLst>
              <a:ext uri="{FF2B5EF4-FFF2-40B4-BE49-F238E27FC236}">
                <a16:creationId xmlns:a16="http://schemas.microsoft.com/office/drawing/2014/main" id="{58D51E99-DE84-9748-A7EC-0034E9DCB1B0}"/>
              </a:ext>
            </a:extLst>
          </p:cNvPr>
          <p:cNvSpPr>
            <a:spLocks noGrp="1"/>
          </p:cNvSpPr>
          <p:nvPr>
            <p:ph idx="1"/>
          </p:nvPr>
        </p:nvSpPr>
        <p:spPr/>
        <p:txBody>
          <a:bodyPr>
            <a:normAutofit fontScale="85000" lnSpcReduction="20000"/>
          </a:bodyPr>
          <a:lstStyle/>
          <a:p>
            <a:r>
              <a:rPr lang="en-US" dirty="0"/>
              <a:t>Machine Learning library </a:t>
            </a:r>
          </a:p>
          <a:p>
            <a:r>
              <a:rPr lang="en-US" dirty="0"/>
              <a:t>Designed to inter-operate with NumPy (n-dimensional arrays) and SciPy (Science and Math)</a:t>
            </a:r>
          </a:p>
          <a:p>
            <a:r>
              <a:rPr lang="en-US" dirty="0"/>
              <a:t>Features: </a:t>
            </a:r>
          </a:p>
          <a:p>
            <a:pPr lvl="1"/>
            <a:r>
              <a:rPr lang="en-US" dirty="0"/>
              <a:t>Classification </a:t>
            </a:r>
          </a:p>
          <a:p>
            <a:pPr lvl="1"/>
            <a:r>
              <a:rPr lang="en-US" dirty="0"/>
              <a:t>Clustering </a:t>
            </a:r>
          </a:p>
          <a:p>
            <a:pPr lvl="1"/>
            <a:r>
              <a:rPr lang="en-US" dirty="0"/>
              <a:t>Regression</a:t>
            </a:r>
          </a:p>
          <a:p>
            <a:pPr lvl="1"/>
            <a:r>
              <a:rPr lang="en-US" dirty="0"/>
              <a:t>... </a:t>
            </a:r>
          </a:p>
          <a:p>
            <a:r>
              <a:rPr lang="en-US" dirty="0"/>
              <a:t>Website: http://</a:t>
            </a:r>
            <a:r>
              <a:rPr lang="en-US" dirty="0" err="1"/>
              <a:t>scikit-learn.org</a:t>
            </a:r>
            <a:r>
              <a:rPr lang="en-US" dirty="0"/>
              <a:t>/ </a:t>
            </a:r>
          </a:p>
          <a:p>
            <a:r>
              <a:rPr lang="en-US" dirty="0"/>
              <a:t>Import </a:t>
            </a:r>
          </a:p>
          <a:p>
            <a:pPr lvl="1"/>
            <a:r>
              <a:rPr lang="en-US" b="1" dirty="0"/>
              <a:t> import </a:t>
            </a:r>
            <a:r>
              <a:rPr lang="en-US" b="1" dirty="0" err="1"/>
              <a:t>sklearn</a:t>
            </a:r>
            <a:r>
              <a:rPr lang="en-US" b="1" dirty="0"/>
              <a:t> </a:t>
            </a:r>
            <a:endParaRPr lang="en-US" dirty="0"/>
          </a:p>
          <a:p>
            <a:r>
              <a:rPr lang="en-US" dirty="0"/>
              <a:t>Fun fact:  the name originates from the fact that this library is a scientific toolbox built around SciPy</a:t>
            </a:r>
          </a:p>
        </p:txBody>
      </p:sp>
      <p:sp>
        <p:nvSpPr>
          <p:cNvPr id="6" name="Footer Placeholder 5">
            <a:extLst>
              <a:ext uri="{FF2B5EF4-FFF2-40B4-BE49-F238E27FC236}">
                <a16:creationId xmlns:a16="http://schemas.microsoft.com/office/drawing/2014/main" id="{9DC5DA8D-DB5C-2640-94FC-89FD52868050}"/>
              </a:ext>
            </a:extLst>
          </p:cNvPr>
          <p:cNvSpPr>
            <a:spLocks noGrp="1"/>
          </p:cNvSpPr>
          <p:nvPr>
            <p:ph type="ftr" sz="quarter" idx="11"/>
          </p:nvPr>
        </p:nvSpPr>
        <p:spPr>
          <a:xfrm>
            <a:off x="314325" y="6272784"/>
            <a:ext cx="7101459"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Dr. Malak Abdullah</a:t>
            </a:r>
            <a:endParaRPr lang="en-US" dirty="0"/>
          </a:p>
        </p:txBody>
      </p:sp>
    </p:spTree>
    <p:extLst>
      <p:ext uri="{BB962C8B-B14F-4D97-AF65-F5344CB8AC3E}">
        <p14:creationId xmlns:p14="http://schemas.microsoft.com/office/powerpoint/2010/main" val="1557815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27E77-B9DB-017F-21FD-17A48491AF43}"/>
              </a:ext>
            </a:extLst>
          </p:cNvPr>
          <p:cNvSpPr>
            <a:spLocks noGrp="1"/>
          </p:cNvSpPr>
          <p:nvPr>
            <p:ph type="title"/>
          </p:nvPr>
        </p:nvSpPr>
        <p:spPr>
          <a:xfrm>
            <a:off x="1754149" y="211465"/>
            <a:ext cx="1101801" cy="215444"/>
          </a:xfrm>
        </p:spPr>
        <p:txBody>
          <a:bodyPr/>
          <a:lstStyle/>
          <a:p>
            <a:pPr algn="ctr" rtl="1"/>
            <a:r>
              <a:rPr lang="en-US" dirty="0"/>
              <a:t>Examples</a:t>
            </a:r>
            <a:endParaRPr lang="en-JO" dirty="0"/>
          </a:p>
        </p:txBody>
      </p:sp>
      <p:sp>
        <p:nvSpPr>
          <p:cNvPr id="3" name="Text Placeholder 2">
            <a:extLst>
              <a:ext uri="{FF2B5EF4-FFF2-40B4-BE49-F238E27FC236}">
                <a16:creationId xmlns:a16="http://schemas.microsoft.com/office/drawing/2014/main" id="{7A4A1393-2AB4-A2BB-C0FA-5ED3CCA7A45D}"/>
              </a:ext>
            </a:extLst>
          </p:cNvPr>
          <p:cNvSpPr>
            <a:spLocks noGrp="1"/>
          </p:cNvSpPr>
          <p:nvPr>
            <p:ph type="body" idx="1"/>
          </p:nvPr>
        </p:nvSpPr>
        <p:spPr>
          <a:xfrm>
            <a:off x="552450" y="940241"/>
            <a:ext cx="909106" cy="169277"/>
          </a:xfrm>
        </p:spPr>
        <p:txBody>
          <a:bodyPr/>
          <a:lstStyle/>
          <a:p>
            <a:pPr marL="0" algn="l" rtl="0"/>
            <a:r>
              <a:rPr lang="en-US" b="0" i="1" u="none" strike="noStrike" dirty="0">
                <a:solidFill>
                  <a:srgbClr val="4A4A4A"/>
                </a:solidFill>
                <a:effectLst/>
                <a:latin typeface="Open Sans" panose="020B0606030504020204" pitchFamily="34" charset="0"/>
              </a:rPr>
              <a:t>Nominal Data</a:t>
            </a:r>
            <a:endParaRPr lang="en-JO" dirty="0"/>
          </a:p>
        </p:txBody>
      </p:sp>
      <p:sp>
        <p:nvSpPr>
          <p:cNvPr id="4" name="Footer Placeholder 3">
            <a:extLst>
              <a:ext uri="{FF2B5EF4-FFF2-40B4-BE49-F238E27FC236}">
                <a16:creationId xmlns:a16="http://schemas.microsoft.com/office/drawing/2014/main" id="{E0563930-2D3E-4604-7631-6DDA52217052}"/>
              </a:ext>
            </a:extLst>
          </p:cNvPr>
          <p:cNvSpPr>
            <a:spLocks noGrp="1"/>
          </p:cNvSpPr>
          <p:nvPr>
            <p:ph type="ftr" sz="quarter" idx="5"/>
          </p:nvPr>
        </p:nvSpPr>
        <p:spPr/>
        <p:txBody>
          <a:bodyPr/>
          <a:lstStyle/>
          <a:p>
            <a:r>
              <a:rPr lang="en-US"/>
              <a:t>Dr. Malak Abdullah</a:t>
            </a:r>
            <a:endParaRPr lang="en-US" dirty="0"/>
          </a:p>
        </p:txBody>
      </p:sp>
      <p:pic>
        <p:nvPicPr>
          <p:cNvPr id="7" name="Picture 6" descr="A screen shot of a person&#10;&#10;Description automatically generated">
            <a:extLst>
              <a:ext uri="{FF2B5EF4-FFF2-40B4-BE49-F238E27FC236}">
                <a16:creationId xmlns:a16="http://schemas.microsoft.com/office/drawing/2014/main" id="{AC6FEE9C-9BF1-5F60-D1FA-93858FF92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850" y="548332"/>
            <a:ext cx="2366378" cy="1226326"/>
          </a:xfrm>
          <a:prstGeom prst="rect">
            <a:avLst/>
          </a:prstGeom>
        </p:spPr>
      </p:pic>
      <p:pic>
        <p:nvPicPr>
          <p:cNvPr id="9" name="Picture 8" descr="A table with numbers and symbols&#10;&#10;Description automatically generated">
            <a:extLst>
              <a:ext uri="{FF2B5EF4-FFF2-40B4-BE49-F238E27FC236}">
                <a16:creationId xmlns:a16="http://schemas.microsoft.com/office/drawing/2014/main" id="{D152B0F4-1B3E-1EE7-8054-613F46B0F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205" y="1823292"/>
            <a:ext cx="2056023" cy="1258243"/>
          </a:xfrm>
          <a:prstGeom prst="rect">
            <a:avLst/>
          </a:prstGeom>
        </p:spPr>
      </p:pic>
      <p:sp>
        <p:nvSpPr>
          <p:cNvPr id="10" name="Text Placeholder 2">
            <a:extLst>
              <a:ext uri="{FF2B5EF4-FFF2-40B4-BE49-F238E27FC236}">
                <a16:creationId xmlns:a16="http://schemas.microsoft.com/office/drawing/2014/main" id="{98899DE0-B626-3A79-3B2B-2BF9CBC8DA4C}"/>
              </a:ext>
            </a:extLst>
          </p:cNvPr>
          <p:cNvSpPr txBox="1">
            <a:spLocks/>
          </p:cNvSpPr>
          <p:nvPr/>
        </p:nvSpPr>
        <p:spPr>
          <a:xfrm>
            <a:off x="628650" y="2337114"/>
            <a:ext cx="909106" cy="169277"/>
          </a:xfrm>
          <a:prstGeom prst="rect">
            <a:avLst/>
          </a:prstGeom>
        </p:spPr>
        <p:txBody>
          <a:bodyPr wrap="square" lIns="0" tIns="0" rIns="0" bIns="0">
            <a:spAutoFit/>
          </a:bodyPr>
          <a:lstStyle>
            <a:lvl1pPr marL="0">
              <a:defRPr sz="1100" b="0" i="0">
                <a:solidFill>
                  <a:schemeClr val="tx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r>
              <a:rPr lang="en-US" i="1" kern="0" dirty="0">
                <a:solidFill>
                  <a:srgbClr val="4A4A4A"/>
                </a:solidFill>
                <a:latin typeface="Open Sans" panose="020B0606030504020204" pitchFamily="34" charset="0"/>
              </a:rPr>
              <a:t>Ordinal Data</a:t>
            </a:r>
            <a:endParaRPr lang="en-JO" kern="0" dirty="0"/>
          </a:p>
        </p:txBody>
      </p:sp>
    </p:spTree>
    <p:extLst>
      <p:ext uri="{BB962C8B-B14F-4D97-AF65-F5344CB8AC3E}">
        <p14:creationId xmlns:p14="http://schemas.microsoft.com/office/powerpoint/2010/main" val="686211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909D7-5A0C-8CC1-9841-C779F2C33DB8}"/>
              </a:ext>
            </a:extLst>
          </p:cNvPr>
          <p:cNvSpPr>
            <a:spLocks noGrp="1"/>
          </p:cNvSpPr>
          <p:nvPr>
            <p:ph type="title"/>
          </p:nvPr>
        </p:nvSpPr>
        <p:spPr>
          <a:xfrm>
            <a:off x="1390651" y="211465"/>
            <a:ext cx="2133600" cy="430887"/>
          </a:xfrm>
        </p:spPr>
        <p:txBody>
          <a:bodyPr/>
          <a:lstStyle/>
          <a:p>
            <a:pPr rtl="0"/>
            <a:r>
              <a:rPr lang="en-US" sz="1400" b="1" i="0" u="none" strike="noStrike" dirty="0">
                <a:solidFill>
                  <a:srgbClr val="00B050"/>
                </a:solidFill>
                <a:effectLst/>
                <a:latin typeface="Open Sans" panose="020B0606030504020204" pitchFamily="34" charset="0"/>
              </a:rPr>
              <a:t>Quantitative Data:</a:t>
            </a:r>
            <a:r>
              <a:rPr lang="en-US" sz="1400" b="0" i="0" u="none" strike="noStrike" dirty="0">
                <a:solidFill>
                  <a:srgbClr val="00B050"/>
                </a:solidFill>
                <a:effectLst/>
                <a:latin typeface="Open Sans" panose="020B0606030504020204" pitchFamily="34" charset="0"/>
              </a:rPr>
              <a:t> </a:t>
            </a:r>
            <a:endParaRPr lang="en-JO" dirty="0">
              <a:solidFill>
                <a:srgbClr val="00B050"/>
              </a:solidFill>
            </a:endParaRPr>
          </a:p>
        </p:txBody>
      </p:sp>
      <p:sp>
        <p:nvSpPr>
          <p:cNvPr id="3" name="Text Placeholder 2">
            <a:extLst>
              <a:ext uri="{FF2B5EF4-FFF2-40B4-BE49-F238E27FC236}">
                <a16:creationId xmlns:a16="http://schemas.microsoft.com/office/drawing/2014/main" id="{7B4748F9-795E-CEF1-B09A-D1F4BA30325E}"/>
              </a:ext>
            </a:extLst>
          </p:cNvPr>
          <p:cNvSpPr>
            <a:spLocks noGrp="1"/>
          </p:cNvSpPr>
          <p:nvPr>
            <p:ph type="body" idx="1"/>
          </p:nvPr>
        </p:nvSpPr>
        <p:spPr>
          <a:xfrm>
            <a:off x="367931" y="856397"/>
            <a:ext cx="3874236" cy="2308324"/>
          </a:xfrm>
        </p:spPr>
        <p:txBody>
          <a:bodyPr/>
          <a:lstStyle/>
          <a:p>
            <a:pPr algn="just"/>
            <a:r>
              <a:rPr lang="en-US" sz="1000" b="0" i="1" u="none" strike="noStrike" dirty="0">
                <a:solidFill>
                  <a:srgbClr val="4A4A4A"/>
                </a:solidFill>
                <a:effectLst/>
                <a:highlight>
                  <a:srgbClr val="FFFFFF"/>
                </a:highlight>
                <a:latin typeface="Open Sans" panose="020B0606030504020204" pitchFamily="34" charset="0"/>
              </a:rPr>
              <a:t>Quantitative data deals with numbers and things you can measure objectively. This is further divided into two:</a:t>
            </a:r>
          </a:p>
          <a:p>
            <a:pPr algn="just"/>
            <a:endParaRPr lang="en-US" sz="1000" b="0" i="0" u="none" strike="noStrike" dirty="0">
              <a:solidFill>
                <a:srgbClr val="4A4A4A"/>
              </a:solidFill>
              <a:effectLst/>
              <a:highlight>
                <a:srgbClr val="FFFFFF"/>
              </a:highlight>
              <a:latin typeface="Open Sans" panose="020B0606030504020204" pitchFamily="34" charset="0"/>
            </a:endParaRPr>
          </a:p>
          <a:p>
            <a:pPr algn="l">
              <a:buFont typeface="Arial" panose="020B0604020202020204" pitchFamily="34" charset="0"/>
              <a:buChar char="•"/>
            </a:pPr>
            <a:r>
              <a:rPr lang="en-US" sz="1000" b="0" i="1" u="none" strike="noStrike" dirty="0">
                <a:solidFill>
                  <a:srgbClr val="4A4A4A"/>
                </a:solidFill>
                <a:effectLst/>
                <a:highlight>
                  <a:srgbClr val="FFFFFF"/>
                </a:highlight>
                <a:latin typeface="Open Sans" panose="020B0606030504020204" pitchFamily="34" charset="0"/>
              </a:rPr>
              <a:t>Discrete Data:</a:t>
            </a:r>
            <a:r>
              <a:rPr lang="en-US" sz="1000" b="0" i="0" u="none" strike="noStrike" dirty="0">
                <a:solidFill>
                  <a:srgbClr val="4A4A4A"/>
                </a:solidFill>
                <a:effectLst/>
                <a:highlight>
                  <a:srgbClr val="FFFFFF"/>
                </a:highlight>
                <a:latin typeface="Open Sans" panose="020B0606030504020204" pitchFamily="34" charset="0"/>
              </a:rPr>
              <a:t> Also known as categorical data, it can hold a finite number of possible values.</a:t>
            </a:r>
          </a:p>
          <a:p>
            <a:pPr algn="l"/>
            <a:r>
              <a:rPr lang="en-US" sz="1000" b="0" i="0" u="none" strike="noStrike" dirty="0">
                <a:solidFill>
                  <a:srgbClr val="4A4A4A"/>
                </a:solidFill>
                <a:effectLst/>
                <a:highlight>
                  <a:srgbClr val="FFFFFF"/>
                </a:highlight>
                <a:latin typeface="Open Sans" panose="020B0606030504020204" pitchFamily="34" charset="0"/>
              </a:rPr>
              <a:t>Example: Number of students in a class.</a:t>
            </a:r>
          </a:p>
          <a:p>
            <a:pPr algn="l">
              <a:buFont typeface="Arial" panose="020B0604020202020204" pitchFamily="34" charset="0"/>
              <a:buChar char="•"/>
            </a:pPr>
            <a:r>
              <a:rPr lang="en-US" sz="1000" b="0" i="1" u="none" strike="noStrike" dirty="0">
                <a:solidFill>
                  <a:srgbClr val="4A4A4A"/>
                </a:solidFill>
                <a:effectLst/>
                <a:highlight>
                  <a:srgbClr val="FFFFFF"/>
                </a:highlight>
                <a:latin typeface="Open Sans" panose="020B0606030504020204" pitchFamily="34" charset="0"/>
              </a:rPr>
              <a:t>Continuous Data:</a:t>
            </a:r>
            <a:r>
              <a:rPr lang="en-US" sz="1000" b="0" i="0" u="none" strike="noStrike" dirty="0">
                <a:solidFill>
                  <a:srgbClr val="4A4A4A"/>
                </a:solidFill>
                <a:effectLst/>
                <a:highlight>
                  <a:srgbClr val="FFFFFF"/>
                </a:highlight>
                <a:latin typeface="Open Sans" panose="020B0606030504020204" pitchFamily="34" charset="0"/>
              </a:rPr>
              <a:t> Data that can hold an infinite number of possible values.</a:t>
            </a:r>
          </a:p>
          <a:p>
            <a:pPr algn="l">
              <a:buFont typeface="Arial" panose="020B0604020202020204" pitchFamily="34" charset="0"/>
              <a:buChar char="•"/>
            </a:pPr>
            <a:endParaRPr lang="en-US" sz="1000" b="0" i="0" u="none" strike="noStrike" dirty="0">
              <a:solidFill>
                <a:srgbClr val="4A4A4A"/>
              </a:solidFill>
              <a:effectLst/>
              <a:highlight>
                <a:srgbClr val="FFFFFF"/>
              </a:highlight>
              <a:latin typeface="Open Sans" panose="020B0606030504020204" pitchFamily="34" charset="0"/>
            </a:endParaRPr>
          </a:p>
          <a:p>
            <a:pPr algn="l"/>
            <a:r>
              <a:rPr lang="en-US" sz="1000" b="0" i="0" u="none" strike="noStrike" dirty="0">
                <a:solidFill>
                  <a:srgbClr val="4A4A4A"/>
                </a:solidFill>
                <a:effectLst/>
                <a:highlight>
                  <a:srgbClr val="FFFFFF"/>
                </a:highlight>
                <a:latin typeface="Open Sans" panose="020B0606030504020204" pitchFamily="34" charset="0"/>
              </a:rPr>
              <a:t>Example: Weight of a person.</a:t>
            </a:r>
          </a:p>
          <a:p>
            <a:pPr algn="l"/>
            <a:endParaRPr lang="en-US" sz="1000" b="0" i="0" u="none" strike="noStrike" dirty="0">
              <a:solidFill>
                <a:srgbClr val="4A4A4A"/>
              </a:solidFill>
              <a:effectLst/>
              <a:highlight>
                <a:srgbClr val="FFFFFF"/>
              </a:highlight>
              <a:latin typeface="Open Sans" panose="020B0606030504020204" pitchFamily="34" charset="0"/>
            </a:endParaRPr>
          </a:p>
          <a:p>
            <a:pPr algn="just"/>
            <a:r>
              <a:rPr lang="en-US" sz="1000" b="0" i="0" u="none" strike="noStrike" dirty="0">
                <a:solidFill>
                  <a:srgbClr val="4A4A4A"/>
                </a:solidFill>
                <a:effectLst/>
                <a:highlight>
                  <a:srgbClr val="FFFFFF"/>
                </a:highlight>
                <a:latin typeface="Open Sans" panose="020B0606030504020204" pitchFamily="34" charset="0"/>
              </a:rPr>
              <a:t>So these were the different categories of data. The upcoming sections will focus on the basic Statistics concepts, so buckle up and get ready to do some math.</a:t>
            </a:r>
          </a:p>
          <a:p>
            <a:pPr marL="0" algn="l" rtl="0"/>
            <a:endParaRPr lang="en-JO" sz="1000" dirty="0"/>
          </a:p>
        </p:txBody>
      </p:sp>
      <p:sp>
        <p:nvSpPr>
          <p:cNvPr id="4" name="Footer Placeholder 3">
            <a:extLst>
              <a:ext uri="{FF2B5EF4-FFF2-40B4-BE49-F238E27FC236}">
                <a16:creationId xmlns:a16="http://schemas.microsoft.com/office/drawing/2014/main" id="{3C70630F-C0CA-22FF-EE90-A7535EC774F7}"/>
              </a:ext>
            </a:extLst>
          </p:cNvPr>
          <p:cNvSpPr>
            <a:spLocks noGrp="1"/>
          </p:cNvSpPr>
          <p:nvPr>
            <p:ph type="ftr" sz="quarter" idx="5"/>
          </p:nvPr>
        </p:nvSpPr>
        <p:spPr/>
        <p:txBody>
          <a:bodyPr/>
          <a:lstStyle/>
          <a:p>
            <a:r>
              <a:rPr lang="en-US"/>
              <a:t>Dr. Malak Abdullah</a:t>
            </a:r>
            <a:endParaRPr lang="en-US" dirty="0"/>
          </a:p>
        </p:txBody>
      </p:sp>
    </p:spTree>
    <p:extLst>
      <p:ext uri="{BB962C8B-B14F-4D97-AF65-F5344CB8AC3E}">
        <p14:creationId xmlns:p14="http://schemas.microsoft.com/office/powerpoint/2010/main" val="192680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14956</TotalTime>
  <Words>4126</Words>
  <Application>Microsoft Macintosh PowerPoint</Application>
  <PresentationFormat>Custom</PresentationFormat>
  <Paragraphs>632</Paragraphs>
  <Slides>75</Slides>
  <Notes>31</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91" baseType="lpstr">
      <vt:lpstr>Arial Unicode MS</vt:lpstr>
      <vt:lpstr>Arial</vt:lpstr>
      <vt:lpstr>Book Antiqua</vt:lpstr>
      <vt:lpstr>Calibri</vt:lpstr>
      <vt:lpstr>Franklin Gothic Book</vt:lpstr>
      <vt:lpstr>Garamond</vt:lpstr>
      <vt:lpstr>Lucida Console</vt:lpstr>
      <vt:lpstr>Open Sans</vt:lpstr>
      <vt:lpstr>Perpetua</vt:lpstr>
      <vt:lpstr>Roboto</vt:lpstr>
      <vt:lpstr>source sans pro</vt:lpstr>
      <vt:lpstr>source-serif-pro</vt:lpstr>
      <vt:lpstr>Times New Roman</vt:lpstr>
      <vt:lpstr>Wingdings</vt:lpstr>
      <vt:lpstr>Office Theme</vt:lpstr>
      <vt:lpstr>Clip</vt:lpstr>
      <vt:lpstr>Machine Learning  02- Mathematics for Machine Learning</vt:lpstr>
      <vt:lpstr>PowerPoint Presentation</vt:lpstr>
      <vt:lpstr>Why study statistics?</vt:lpstr>
      <vt:lpstr>What Is Data? </vt:lpstr>
      <vt:lpstr>Categories Of Data</vt:lpstr>
      <vt:lpstr>Qualitative and Quantitative Data</vt:lpstr>
      <vt:lpstr>Qualitative Data: </vt:lpstr>
      <vt:lpstr>Examples</vt:lpstr>
      <vt:lpstr>Quantitative Data: </vt:lpstr>
      <vt:lpstr>Introduction to Basic Terms</vt:lpstr>
      <vt:lpstr>Sampling methods</vt:lpstr>
      <vt:lpstr>PowerPoint Presentation</vt:lpstr>
      <vt:lpstr>Two areas of statistics:</vt:lpstr>
      <vt:lpstr>Descriptive Statistics</vt:lpstr>
      <vt:lpstr>Types of Statistics/Analyses</vt:lpstr>
      <vt:lpstr>Descriptive STATISTICS</vt:lpstr>
      <vt:lpstr>INFERENTIAL STATISTICS</vt:lpstr>
      <vt:lpstr>INFERENTIAL STATISTICS</vt:lpstr>
      <vt:lpstr>Inferential Statistics</vt:lpstr>
      <vt:lpstr>Descriptive Statistics </vt:lpstr>
      <vt:lpstr>Descriptive Statistics </vt:lpstr>
      <vt:lpstr>Mean </vt:lpstr>
      <vt:lpstr>Mean</vt:lpstr>
      <vt:lpstr>Median </vt:lpstr>
      <vt:lpstr>Median </vt:lpstr>
      <vt:lpstr>Median</vt:lpstr>
      <vt:lpstr>Mode </vt:lpstr>
      <vt:lpstr>Mode</vt:lpstr>
      <vt:lpstr>Descriptive Statistics </vt:lpstr>
      <vt:lpstr>Variance</vt:lpstr>
      <vt:lpstr>Variance</vt:lpstr>
      <vt:lpstr>Variance</vt:lpstr>
      <vt:lpstr>Variance</vt:lpstr>
      <vt:lpstr>Variance</vt:lpstr>
      <vt:lpstr>Variance</vt:lpstr>
      <vt:lpstr>Variance</vt:lpstr>
      <vt:lpstr>Variance</vt:lpstr>
      <vt:lpstr>Variance</vt:lpstr>
      <vt:lpstr>Variance</vt:lpstr>
      <vt:lpstr>Standard Deviation</vt:lpstr>
      <vt:lpstr>Standard Deviation</vt:lpstr>
      <vt:lpstr>Range</vt:lpstr>
      <vt:lpstr>Outliers</vt:lpstr>
      <vt:lpstr>Quartile</vt:lpstr>
      <vt:lpstr>Interquartile Range</vt:lpstr>
      <vt:lpstr>PowerPoint Presentation</vt:lpstr>
      <vt:lpstr>Box plots</vt:lpstr>
      <vt:lpstr>Example</vt:lpstr>
      <vt:lpstr>IQR</vt:lpstr>
      <vt:lpstr>Box plots</vt:lpstr>
      <vt:lpstr>Box plots</vt:lpstr>
      <vt:lpstr>Removing outliers</vt:lpstr>
      <vt:lpstr>Correlation</vt:lpstr>
      <vt:lpstr>Correlation</vt:lpstr>
      <vt:lpstr>Correlation </vt:lpstr>
      <vt:lpstr>Examples</vt:lpstr>
      <vt:lpstr>Examples</vt:lpstr>
      <vt:lpstr>Visualization</vt:lpstr>
      <vt:lpstr>Input output files</vt:lpstr>
      <vt:lpstr>PowerPoint Presentation</vt:lpstr>
      <vt:lpstr>PowerPoint Presentation</vt:lpstr>
      <vt:lpstr>PowerPoint Presentation</vt:lpstr>
      <vt:lpstr>PowerPoint Presentation</vt:lpstr>
      <vt:lpstr>import matplotlib.pyplot as plt </vt:lpstr>
      <vt:lpstr>PowerPoint Presentation</vt:lpstr>
      <vt:lpstr>Another Example</vt:lpstr>
      <vt:lpstr>Plotting</vt:lpstr>
      <vt:lpstr>Working with multiple figures</vt:lpstr>
      <vt:lpstr>BarChart</vt:lpstr>
      <vt:lpstr>Barchart horizontally </vt:lpstr>
      <vt:lpstr>PowerPoint Presentation</vt:lpstr>
      <vt:lpstr>Save the figure</vt:lpstr>
      <vt:lpstr>Pie chart</vt:lpstr>
      <vt:lpstr>coding!!</vt:lpstr>
      <vt:lpstr>Scikit-learn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01- Introduction</dc:title>
  <cp:lastModifiedBy>Malak Abdullah</cp:lastModifiedBy>
  <cp:revision>28</cp:revision>
  <dcterms:created xsi:type="dcterms:W3CDTF">2024-02-10T12:43:08Z</dcterms:created>
  <dcterms:modified xsi:type="dcterms:W3CDTF">2025-09-13T16:31:43Z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2015-07-23T00:00:00Z</vt:filetime>
  </property>
  <property fmtid="{D5CDD505-2E9C-101B-9397-08002B2CF9AE}" pid="3" name="Creator">
    <vt:lpwstr>LaTeX with Beamer class version 3.26</vt:lpwstr>
  </property>
  <property fmtid="{D5CDD505-2E9C-101B-9397-08002B2CF9AE}" pid="4" name="LastSaved">
    <vt:filetime>2024-02-10T00:00:00Z</vt:filetime>
  </property>
</Properties>
</file>